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56" r:id="rId4"/>
    <p:sldId id="270" r:id="rId5"/>
    <p:sldId id="257" r:id="rId6"/>
    <p:sldId id="260" r:id="rId7"/>
    <p:sldId id="259" r:id="rId8"/>
    <p:sldId id="263" r:id="rId9"/>
    <p:sldId id="262" r:id="rId10"/>
    <p:sldId id="258" r:id="rId11"/>
    <p:sldId id="261" r:id="rId12"/>
    <p:sldId id="267" r:id="rId13"/>
    <p:sldId id="266" r:id="rId14"/>
    <p:sldId id="265" r:id="rId15"/>
    <p:sldId id="264" r:id="rId16"/>
    <p:sldId id="29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29ADA-2216-4761-A0BB-D95828AA8B0C}" v="52" dt="2025-10-13T14:08:43.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54239" autoAdjust="0"/>
  </p:normalViewPr>
  <p:slideViewPr>
    <p:cSldViewPr snapToGrid="0">
      <p:cViewPr varScale="1">
        <p:scale>
          <a:sx n="42" d="100"/>
          <a:sy n="42" d="100"/>
        </p:scale>
        <p:origin x="246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Holt" userId="428574251bf3a103" providerId="LiveId" clId="{8F33E71E-40BE-482E-AEB2-3AE579FF30B2}"/>
    <pc:docChg chg="undo custSel addSld modSld">
      <pc:chgData name="Wayne Holt" userId="428574251bf3a103" providerId="LiveId" clId="{8F33E71E-40BE-482E-AEB2-3AE579FF30B2}" dt="2025-10-14T23:29:03.946" v="1087" actId="113"/>
      <pc:docMkLst>
        <pc:docMk/>
      </pc:docMkLst>
      <pc:sldChg chg="modSp mod">
        <pc:chgData name="Wayne Holt" userId="428574251bf3a103" providerId="LiveId" clId="{8F33E71E-40BE-482E-AEB2-3AE579FF30B2}" dt="2025-10-07T22:43:51.636" v="853" actId="20577"/>
        <pc:sldMkLst>
          <pc:docMk/>
          <pc:sldMk cId="1208443562" sldId="256"/>
        </pc:sldMkLst>
        <pc:spChg chg="mod">
          <ac:chgData name="Wayne Holt" userId="428574251bf3a103" providerId="LiveId" clId="{8F33E71E-40BE-482E-AEB2-3AE579FF30B2}" dt="2025-10-07T22:43:51.636" v="853" actId="20577"/>
          <ac:spMkLst>
            <pc:docMk/>
            <pc:sldMk cId="1208443562" sldId="256"/>
            <ac:spMk id="3" creationId="{2DA65580-B3DB-114C-8867-409C2012B433}"/>
          </ac:spMkLst>
        </pc:spChg>
      </pc:sldChg>
      <pc:sldChg chg="modAnim">
        <pc:chgData name="Wayne Holt" userId="428574251bf3a103" providerId="LiveId" clId="{8F33E71E-40BE-482E-AEB2-3AE579FF30B2}" dt="2025-10-07T22:22:56.097" v="833"/>
        <pc:sldMkLst>
          <pc:docMk/>
          <pc:sldMk cId="2441630513" sldId="257"/>
        </pc:sldMkLst>
      </pc:sldChg>
      <pc:sldChg chg="modNotesTx">
        <pc:chgData name="Wayne Holt" userId="428574251bf3a103" providerId="LiveId" clId="{8F33E71E-40BE-482E-AEB2-3AE579FF30B2}" dt="2025-09-19T22:46:12.044" v="695" actId="113"/>
        <pc:sldMkLst>
          <pc:docMk/>
          <pc:sldMk cId="1567529416" sldId="258"/>
        </pc:sldMkLst>
      </pc:sldChg>
      <pc:sldChg chg="modSp mod modAnim modNotesTx">
        <pc:chgData name="Wayne Holt" userId="428574251bf3a103" providerId="LiveId" clId="{8F33E71E-40BE-482E-AEB2-3AE579FF30B2}" dt="2025-10-07T22:23:33.290" v="835"/>
        <pc:sldMkLst>
          <pc:docMk/>
          <pc:sldMk cId="2832604276" sldId="259"/>
        </pc:sldMkLst>
        <pc:spChg chg="mod">
          <ac:chgData name="Wayne Holt" userId="428574251bf3a103" providerId="LiveId" clId="{8F33E71E-40BE-482E-AEB2-3AE579FF30B2}" dt="2025-09-15T23:47:40.232" v="396" actId="20577"/>
          <ac:spMkLst>
            <pc:docMk/>
            <pc:sldMk cId="2832604276" sldId="259"/>
            <ac:spMk id="3" creationId="{19D96BF3-48C5-289B-8143-D627DFF3F0D3}"/>
          </ac:spMkLst>
        </pc:spChg>
      </pc:sldChg>
      <pc:sldChg chg="modNotesTx">
        <pc:chgData name="Wayne Holt" userId="428574251bf3a103" providerId="LiveId" clId="{8F33E71E-40BE-482E-AEB2-3AE579FF30B2}" dt="2025-10-14T23:26:31.071" v="1083" actId="20577"/>
        <pc:sldMkLst>
          <pc:docMk/>
          <pc:sldMk cId="1350440728" sldId="260"/>
        </pc:sldMkLst>
      </pc:sldChg>
      <pc:sldChg chg="modSp mod modAnim modNotesTx">
        <pc:chgData name="Wayne Holt" userId="428574251bf3a103" providerId="LiveId" clId="{8F33E71E-40BE-482E-AEB2-3AE579FF30B2}" dt="2025-10-14T23:28:24.838" v="1084" actId="20577"/>
        <pc:sldMkLst>
          <pc:docMk/>
          <pc:sldMk cId="1960099670" sldId="261"/>
        </pc:sldMkLst>
        <pc:spChg chg="mod">
          <ac:chgData name="Wayne Holt" userId="428574251bf3a103" providerId="LiveId" clId="{8F33E71E-40BE-482E-AEB2-3AE579FF30B2}" dt="2025-09-17T21:20:52.133" v="483" actId="14100"/>
          <ac:spMkLst>
            <pc:docMk/>
            <pc:sldMk cId="1960099670" sldId="261"/>
            <ac:spMk id="3" creationId="{0677F824-C014-6DE2-30D6-EFAB54552E67}"/>
          </ac:spMkLst>
        </pc:spChg>
      </pc:sldChg>
      <pc:sldChg chg="modNotesTx">
        <pc:chgData name="Wayne Holt" userId="428574251bf3a103" providerId="LiveId" clId="{8F33E71E-40BE-482E-AEB2-3AE579FF30B2}" dt="2025-10-10T00:12:57.990" v="892" actId="6549"/>
        <pc:sldMkLst>
          <pc:docMk/>
          <pc:sldMk cId="369447838" sldId="262"/>
        </pc:sldMkLst>
      </pc:sldChg>
      <pc:sldChg chg="modSp mod modAnim modNotesTx">
        <pc:chgData name="Wayne Holt" userId="428574251bf3a103" providerId="LiveId" clId="{8F33E71E-40BE-482E-AEB2-3AE579FF30B2}" dt="2025-10-07T22:23:57.364" v="836"/>
        <pc:sldMkLst>
          <pc:docMk/>
          <pc:sldMk cId="2413723112" sldId="263"/>
        </pc:sldMkLst>
        <pc:spChg chg="mod">
          <ac:chgData name="Wayne Holt" userId="428574251bf3a103" providerId="LiveId" clId="{8F33E71E-40BE-482E-AEB2-3AE579FF30B2}" dt="2025-09-15T23:48:59.665" v="398" actId="20577"/>
          <ac:spMkLst>
            <pc:docMk/>
            <pc:sldMk cId="2413723112" sldId="263"/>
            <ac:spMk id="3" creationId="{4E3A7EDF-4EBA-AFDC-2256-815A8F0AED73}"/>
          </ac:spMkLst>
        </pc:spChg>
      </pc:sldChg>
      <pc:sldChg chg="modSp mod modAnim modNotesTx">
        <pc:chgData name="Wayne Holt" userId="428574251bf3a103" providerId="LiveId" clId="{8F33E71E-40BE-482E-AEB2-3AE579FF30B2}" dt="2025-10-07T22:28:13.551" v="849"/>
        <pc:sldMkLst>
          <pc:docMk/>
          <pc:sldMk cId="430733915" sldId="264"/>
        </pc:sldMkLst>
      </pc:sldChg>
      <pc:sldChg chg="modAnim modNotesTx">
        <pc:chgData name="Wayne Holt" userId="428574251bf3a103" providerId="LiveId" clId="{8F33E71E-40BE-482E-AEB2-3AE579FF30B2}" dt="2025-10-07T22:27:43.139" v="847"/>
        <pc:sldMkLst>
          <pc:docMk/>
          <pc:sldMk cId="298535753" sldId="265"/>
        </pc:sldMkLst>
      </pc:sldChg>
      <pc:sldChg chg="modAnim modNotesTx">
        <pc:chgData name="Wayne Holt" userId="428574251bf3a103" providerId="LiveId" clId="{8F33E71E-40BE-482E-AEB2-3AE579FF30B2}" dt="2025-10-14T23:29:03.946" v="1087" actId="113"/>
        <pc:sldMkLst>
          <pc:docMk/>
          <pc:sldMk cId="3937338274" sldId="266"/>
        </pc:sldMkLst>
      </pc:sldChg>
      <pc:sldChg chg="modSp modAnim modNotesTx">
        <pc:chgData name="Wayne Holt" userId="428574251bf3a103" providerId="LiveId" clId="{8F33E71E-40BE-482E-AEB2-3AE579FF30B2}" dt="2025-10-13T14:08:43.375" v="927" actId="20577"/>
        <pc:sldMkLst>
          <pc:docMk/>
          <pc:sldMk cId="1050228978" sldId="267"/>
        </pc:sldMkLst>
        <pc:spChg chg="mod">
          <ac:chgData name="Wayne Holt" userId="428574251bf3a103" providerId="LiveId" clId="{8F33E71E-40BE-482E-AEB2-3AE579FF30B2}" dt="2025-10-13T14:08:43.375" v="927" actId="20577"/>
          <ac:spMkLst>
            <pc:docMk/>
            <pc:sldMk cId="1050228978" sldId="267"/>
            <ac:spMk id="3" creationId="{E76505CA-6CAA-9E24-CF34-CEE2E42041BE}"/>
          </ac:spMkLst>
        </pc:spChg>
      </pc:sldChg>
      <pc:sldChg chg="addSp modSp mod modAnim modNotesTx">
        <pc:chgData name="Wayne Holt" userId="428574251bf3a103" providerId="LiveId" clId="{8F33E71E-40BE-482E-AEB2-3AE579FF30B2}" dt="2025-10-13T13:47:22.385" v="895" actId="20577"/>
        <pc:sldMkLst>
          <pc:docMk/>
          <pc:sldMk cId="219322222" sldId="270"/>
        </pc:sldMkLst>
        <pc:spChg chg="add mod">
          <ac:chgData name="Wayne Holt" userId="428574251bf3a103" providerId="LiveId" clId="{8F33E71E-40BE-482E-AEB2-3AE579FF30B2}" dt="2025-09-19T22:37:42.598" v="525" actId="1036"/>
          <ac:spMkLst>
            <pc:docMk/>
            <pc:sldMk cId="219322222" sldId="270"/>
            <ac:spMk id="2" creationId="{B669654C-719E-67F8-1694-8E4AF940B499}"/>
          </ac:spMkLst>
        </pc:spChg>
        <pc:spChg chg="mod">
          <ac:chgData name="Wayne Holt" userId="428574251bf3a103" providerId="LiveId" clId="{8F33E71E-40BE-482E-AEB2-3AE579FF30B2}" dt="2025-10-13T13:47:22.385" v="895" actId="20577"/>
          <ac:spMkLst>
            <pc:docMk/>
            <pc:sldMk cId="219322222" sldId="270"/>
            <ac:spMk id="9218" creationId="{C923CF2A-2957-5703-38AC-2F8F5AB775DE}"/>
          </ac:spMkLst>
        </pc:spChg>
      </pc:sldChg>
      <pc:sldChg chg="add">
        <pc:chgData name="Wayne Holt" userId="428574251bf3a103" providerId="LiveId" clId="{8F33E71E-40BE-482E-AEB2-3AE579FF30B2}" dt="2025-10-07T22:28:55.569" v="850"/>
        <pc:sldMkLst>
          <pc:docMk/>
          <pc:sldMk cId="0" sldId="298"/>
        </pc:sldMkLst>
      </pc:sldChg>
    </pc:docChg>
  </pc:docChgLst>
  <pc:docChgLst>
    <pc:chgData name="Wayne Holt" userId="428574251bf3a103" providerId="LiveId" clId="{75E3D760-6DDA-4A7F-AD21-1D0AF8DB646B}"/>
    <pc:docChg chg="custSel addSld modSld">
      <pc:chgData name="Wayne Holt" userId="428574251bf3a103" providerId="LiveId" clId="{75E3D760-6DDA-4A7F-AD21-1D0AF8DB646B}" dt="2025-09-02T17:40:26.586" v="835"/>
      <pc:docMkLst>
        <pc:docMk/>
      </pc:docMkLst>
      <pc:sldChg chg="setBg">
        <pc:chgData name="Wayne Holt" userId="428574251bf3a103" providerId="LiveId" clId="{75E3D760-6DDA-4A7F-AD21-1D0AF8DB646B}" dt="2025-09-02T17:40:26.586" v="835"/>
        <pc:sldMkLst>
          <pc:docMk/>
          <pc:sldMk cId="1208443562" sldId="256"/>
        </pc:sldMkLst>
      </pc:sldChg>
      <pc:sldChg chg="modSp mod modNotesTx">
        <pc:chgData name="Wayne Holt" userId="428574251bf3a103" providerId="LiveId" clId="{75E3D760-6DDA-4A7F-AD21-1D0AF8DB646B}" dt="2025-09-02T14:49:36.489" v="774" actId="20577"/>
        <pc:sldMkLst>
          <pc:docMk/>
          <pc:sldMk cId="298535753" sldId="265"/>
        </pc:sldMkLst>
      </pc:sldChg>
      <pc:sldChg chg="modSp mod modNotesTx">
        <pc:chgData name="Wayne Holt" userId="428574251bf3a103" providerId="LiveId" clId="{75E3D760-6DDA-4A7F-AD21-1D0AF8DB646B}" dt="2025-09-02T14:37:08.873" v="500" actId="20577"/>
        <pc:sldMkLst>
          <pc:docMk/>
          <pc:sldMk cId="3937338274" sldId="266"/>
        </pc:sldMkLst>
      </pc:sldChg>
      <pc:sldChg chg="modSp mod modNotesTx">
        <pc:chgData name="Wayne Holt" userId="428574251bf3a103" providerId="LiveId" clId="{75E3D760-6DDA-4A7F-AD21-1D0AF8DB646B}" dt="2025-09-02T14:25:58.980" v="278" actId="20577"/>
        <pc:sldMkLst>
          <pc:docMk/>
          <pc:sldMk cId="1050228978" sldId="267"/>
        </pc:sldMkLst>
      </pc:sldChg>
      <pc:sldChg chg="delSp modSp add mod">
        <pc:chgData name="Wayne Holt" userId="428574251bf3a103" providerId="LiveId" clId="{75E3D760-6DDA-4A7F-AD21-1D0AF8DB646B}" dt="2025-09-02T14:59:38" v="786" actId="478"/>
        <pc:sldMkLst>
          <pc:docMk/>
          <pc:sldMk cId="219322222"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BD01F-9407-474E-A6BC-7E2D8A3C3849}" type="datetimeFigureOut">
              <a:rPr lang="en-US" smtClean="0"/>
              <a:t>10/14/2025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1A549-644F-4952-8CFF-38E85B13EEA6}" type="slidenum">
              <a:rPr lang="en-US" smtClean="0"/>
              <a:t>‹#›</a:t>
            </a:fld>
            <a:endParaRPr lang="en-US"/>
          </a:p>
        </p:txBody>
      </p:sp>
    </p:spTree>
    <p:extLst>
      <p:ext uri="{BB962C8B-B14F-4D97-AF65-F5344CB8AC3E}">
        <p14:creationId xmlns:p14="http://schemas.microsoft.com/office/powerpoint/2010/main" val="297574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astecyprus.com/en/cypru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61A549-644F-4952-8CFF-38E85B13EEA6}" type="slidenum">
              <a:rPr lang="en-US" smtClean="0"/>
              <a:t>1</a:t>
            </a:fld>
            <a:endParaRPr lang="en-US"/>
          </a:p>
        </p:txBody>
      </p:sp>
    </p:spTree>
    <p:extLst>
      <p:ext uri="{BB962C8B-B14F-4D97-AF65-F5344CB8AC3E}">
        <p14:creationId xmlns:p14="http://schemas.microsoft.com/office/powerpoint/2010/main" val="1023528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4D199-E7B8-D00D-899A-858522EFE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3320F-DD72-58C3-A488-9F0E5194F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1C470-57FA-D388-DD4B-F839AF9D17AD}"/>
              </a:ext>
            </a:extLst>
          </p:cNvPr>
          <p:cNvSpPr>
            <a:spLocks noGrp="1"/>
          </p:cNvSpPr>
          <p:nvPr>
            <p:ph type="body" idx="1"/>
          </p:nvPr>
        </p:nvSpPr>
        <p:spPr/>
        <p:txBody>
          <a:bodyPr/>
          <a:lstStyle/>
          <a:p>
            <a:r>
              <a:rPr lang="en-US" dirty="0"/>
              <a:t>Ac 13:8 But Elymas the sorcerer (for so his name is translated) withstood them, seeking to turn the proconsul away from the faith.</a:t>
            </a:r>
          </a:p>
          <a:p>
            <a:endParaRPr lang="en-US" dirty="0"/>
          </a:p>
          <a:p>
            <a:r>
              <a:rPr lang="en-US" dirty="0"/>
              <a:t>Barnes—</a:t>
            </a:r>
          </a:p>
          <a:p>
            <a:r>
              <a:rPr lang="en-US" dirty="0"/>
              <a:t> Elymas the magician. Elymas is the interpretation, not of the name Bar-</a:t>
            </a:r>
            <a:r>
              <a:rPr lang="en-US" dirty="0" err="1"/>
              <a:t>jesus</a:t>
            </a:r>
            <a:r>
              <a:rPr lang="en-US" dirty="0"/>
              <a:t>, but of the word rendered the sorcerer. It is an Arabic word, and means the same as magus. It seems that he was better known by this foreign name than by his own. </a:t>
            </a:r>
          </a:p>
          <a:p>
            <a:endParaRPr lang="en-US" dirty="0"/>
          </a:p>
          <a:p>
            <a:r>
              <a:rPr lang="en-US" dirty="0" err="1"/>
              <a:t>WayneP</a:t>
            </a:r>
            <a:r>
              <a:rPr lang="en-US" dirty="0"/>
              <a:t>—</a:t>
            </a:r>
          </a:p>
          <a:p>
            <a:r>
              <a:rPr lang="en-US" sz="1200" kern="1200" dirty="0">
                <a:solidFill>
                  <a:schemeClr val="tx1"/>
                </a:solidFill>
                <a:effectLst/>
                <a:latin typeface="+mn-lt"/>
                <a:ea typeface="+mn-ea"/>
                <a:cs typeface="+mn-cs"/>
              </a:rPr>
              <a:t>He did not want to lose the advantage he had with the proconsul or his source of gain and popularity. If the proconsul listened to Paul and Barnabas, Elymas would be exposed as a false prophet and his influence with the proconsul would end. He opposed Paul, therefore, out of interest. Political and economic power, profit, material well-being are the factors that for many men determine who or what they will listen to. </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9C1ADCB-4AAA-19CA-6E84-3B5EA3E418D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1A549-644F-4952-8CFF-38E85B13EE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182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A0514-2AE3-3132-A294-E1F367775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E3145-D8B3-EA6D-97D2-A441D262C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179973-AF80-A073-8883-04F744970B61}"/>
              </a:ext>
            </a:extLst>
          </p:cNvPr>
          <p:cNvSpPr>
            <a:spLocks noGrp="1"/>
          </p:cNvSpPr>
          <p:nvPr>
            <p:ph type="body" idx="1"/>
          </p:nvPr>
        </p:nvSpPr>
        <p:spPr/>
        <p:txBody>
          <a:bodyPr/>
          <a:lstStyle/>
          <a:p>
            <a:r>
              <a:rPr lang="en-US" dirty="0"/>
              <a:t> 9 Then Saul, who also is called Paul, filled with the Holy Spirit, looked intently at him</a:t>
            </a:r>
          </a:p>
          <a:p>
            <a:r>
              <a:rPr lang="en-US" dirty="0"/>
              <a:t> 10 and said, "O full of </a:t>
            </a:r>
            <a:r>
              <a:rPr lang="en-US" b="1" dirty="0"/>
              <a:t>all</a:t>
            </a:r>
            <a:r>
              <a:rPr lang="en-US" dirty="0"/>
              <a:t> deceit and </a:t>
            </a:r>
            <a:r>
              <a:rPr lang="en-US" b="1" dirty="0"/>
              <a:t>all</a:t>
            </a:r>
            <a:r>
              <a:rPr lang="en-US" dirty="0"/>
              <a:t> fraud, you son of the devil, you enemy of </a:t>
            </a:r>
            <a:r>
              <a:rPr lang="en-US" b="1" dirty="0"/>
              <a:t>all</a:t>
            </a:r>
            <a:r>
              <a:rPr lang="en-US" dirty="0"/>
              <a:t> righteousness, will you not cease perverting the straight ways of the Lord?</a:t>
            </a:r>
          </a:p>
          <a:p>
            <a:r>
              <a:rPr lang="en-US" dirty="0"/>
              <a:t> 11 "And now, indeed, the hand of the Lord is upon you, and you shall be blind, not seeing the sun for a time." And immediately a dark mist fell on him, and he went around seeking someone to lead him by the hand.</a:t>
            </a:r>
          </a:p>
          <a:p>
            <a:endParaRPr lang="en-US" dirty="0"/>
          </a:p>
          <a:p>
            <a:r>
              <a:rPr lang="en-US" sz="1200" b="1" kern="1200" dirty="0">
                <a:solidFill>
                  <a:schemeClr val="tx1"/>
                </a:solidFill>
                <a:effectLst/>
                <a:latin typeface="+mn-lt"/>
                <a:ea typeface="+mn-ea"/>
                <a:cs typeface="+mn-cs"/>
              </a:rPr>
              <a:t>He said, "Oh, full of all deception," </a:t>
            </a:r>
            <a:r>
              <a:rPr lang="en-US" sz="1200" kern="1200" dirty="0">
                <a:solidFill>
                  <a:schemeClr val="tx1"/>
                </a:solidFill>
                <a:effectLst/>
                <a:latin typeface="+mn-lt"/>
                <a:ea typeface="+mn-ea"/>
                <a:cs typeface="+mn-cs"/>
              </a:rPr>
              <a:t>he tells him what Elymas already knew, that he was a deceiver. Compare Matt. 26:3, 4.</a:t>
            </a:r>
          </a:p>
          <a:p>
            <a:r>
              <a:rPr lang="en-US" sz="1200" b="1" kern="1200" dirty="0">
                <a:solidFill>
                  <a:schemeClr val="tx1"/>
                </a:solidFill>
                <a:effectLst/>
                <a:latin typeface="+mn-lt"/>
                <a:ea typeface="+mn-ea"/>
                <a:cs typeface="+mn-cs"/>
              </a:rPr>
              <a:t>-- and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all iniquity (vileness, JAV; fraud, HNV),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 son of the devil, -- </a:t>
            </a:r>
            <a:r>
              <a:rPr lang="en-US" sz="1200" kern="1200" dirty="0">
                <a:solidFill>
                  <a:schemeClr val="tx1"/>
                </a:solidFill>
                <a:effectLst/>
                <a:latin typeface="+mn-lt"/>
                <a:ea typeface="+mn-ea"/>
                <a:cs typeface="+mn-cs"/>
              </a:rPr>
              <a:t>"Bar" means "son"; therefore, his name (Bar-Jesus) meant son of Jesus. But Paul changes his name and calls him son of the devil (which means </a:t>
            </a:r>
            <a:r>
              <a:rPr lang="en-US" sz="1200" i="1" kern="1200" dirty="0">
                <a:solidFill>
                  <a:schemeClr val="tx1"/>
                </a:solidFill>
                <a:effectLst/>
                <a:latin typeface="+mn-lt"/>
                <a:ea typeface="+mn-ea"/>
                <a:cs typeface="+mn-cs"/>
              </a:rPr>
              <a:t>slanderer). </a:t>
            </a:r>
            <a:r>
              <a:rPr lang="en-US" sz="1200" kern="1200" dirty="0">
                <a:solidFill>
                  <a:schemeClr val="tx1"/>
                </a:solidFill>
                <a:effectLst/>
                <a:latin typeface="+mn-lt"/>
                <a:ea typeface="+mn-ea"/>
                <a:cs typeface="+mn-cs"/>
              </a:rPr>
              <a:t>Under the influence of the devil Elymas practiced deception, using the arts of Satan to defraud.</a:t>
            </a:r>
          </a:p>
          <a:p>
            <a:r>
              <a:rPr lang="en-US" sz="1200" b="1" kern="1200" dirty="0">
                <a:solidFill>
                  <a:schemeClr val="tx1"/>
                </a:solidFill>
                <a:effectLst/>
                <a:latin typeface="+mn-lt"/>
                <a:ea typeface="+mn-ea"/>
                <a:cs typeface="+mn-cs"/>
              </a:rPr>
              <a:t> -- Enemy of all righteousness! -- </a:t>
            </a:r>
            <a:r>
              <a:rPr lang="en-US" sz="1200" kern="1200" dirty="0">
                <a:solidFill>
                  <a:schemeClr val="tx1"/>
                </a:solidFill>
                <a:effectLst/>
                <a:latin typeface="+mn-lt"/>
                <a:ea typeface="+mn-ea"/>
                <a:cs typeface="+mn-cs"/>
              </a:rPr>
              <a:t>He who lives by wickedness (fraud, deceit) is the enemy of righteousness (integrity, truth).</a:t>
            </a:r>
          </a:p>
          <a:p>
            <a:r>
              <a:rPr lang="en-US" sz="1200" b="1" kern="1200" dirty="0">
                <a:solidFill>
                  <a:schemeClr val="tx1"/>
                </a:solidFill>
                <a:effectLst/>
                <a:latin typeface="+mn-lt"/>
                <a:ea typeface="+mn-ea"/>
                <a:cs typeface="+mn-cs"/>
              </a:rPr>
              <a:t> "Will you not cease to overturn the right ways of the Lord?" "</a:t>
            </a:r>
            <a:r>
              <a:rPr lang="en-US" sz="1200" kern="1200" dirty="0">
                <a:solidFill>
                  <a:schemeClr val="tx1"/>
                </a:solidFill>
                <a:effectLst/>
                <a:latin typeface="+mn-lt"/>
                <a:ea typeface="+mn-ea"/>
                <a:cs typeface="+mn-cs"/>
              </a:rPr>
              <a:t>How great is the selfishness of him who takes upon himself the prerogative to change the way of God!" The ways of the Lord are </a:t>
            </a:r>
            <a:r>
              <a:rPr lang="en-US" sz="1200" i="1" kern="1200" dirty="0">
                <a:solidFill>
                  <a:schemeClr val="tx1"/>
                </a:solidFill>
                <a:effectLst/>
                <a:latin typeface="+mn-lt"/>
                <a:ea typeface="+mn-ea"/>
                <a:cs typeface="+mn-cs"/>
              </a:rPr>
              <a:t>straight</a:t>
            </a:r>
            <a:r>
              <a:rPr lang="en-US" sz="1200" kern="1200" dirty="0">
                <a:solidFill>
                  <a:schemeClr val="tx1"/>
                </a:solidFill>
                <a:effectLst/>
                <a:latin typeface="+mn-lt"/>
                <a:ea typeface="+mn-ea"/>
                <a:cs typeface="+mn-cs"/>
              </a:rPr>
              <a:t> and the ways of false teachers are </a:t>
            </a:r>
            <a:r>
              <a:rPr lang="en-US" sz="1200" i="1" kern="1200" dirty="0">
                <a:solidFill>
                  <a:schemeClr val="tx1"/>
                </a:solidFill>
                <a:effectLst/>
                <a:latin typeface="+mn-lt"/>
                <a:ea typeface="+mn-ea"/>
                <a:cs typeface="+mn-cs"/>
              </a:rPr>
              <a:t>crooked.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seems that Paul used very harsh language, but it is always an act of kindness to reveal to the sinner his true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err="1"/>
              <a:t>WayneP</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Political and economic power, profit, material well-being are the factors that for many men determine who or what they will listen to. They do not investigate the truth, but seek their own convenience. This is his reaction to the word preached.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is to be done with such a man? A wise man wanted to hear the gospel, but the "wise" man he had respected and listened to prevented him from doing so. It is a bit of a delicate situation. How to deal with it, then? Gently and carefully so as not to offend the proconsul? With kid gloves? No way. Only one thing can be done in such a case, and Paul did it: rebuke sin and expose the false teacher. As Paul said of the work of elders (Titus 1:10, 11), "it is necessary to stop the mouth" of certain individuals.</a:t>
            </a:r>
            <a:endParaRPr lang="en-US" dirty="0"/>
          </a:p>
        </p:txBody>
      </p:sp>
      <p:sp>
        <p:nvSpPr>
          <p:cNvPr id="4" name="Slide Number Placeholder 3">
            <a:extLst>
              <a:ext uri="{FF2B5EF4-FFF2-40B4-BE49-F238E27FC236}">
                <a16:creationId xmlns:a16="http://schemas.microsoft.com/office/drawing/2014/main" id="{1EA2C2D7-B0B0-83EF-115A-39343E7F034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1A549-644F-4952-8CFF-38E85B13EE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027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8D356-FB12-3873-3781-4E1DF3429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3FCF8-3A42-15DF-A5AC-BDF8B26F0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67741-ABDD-9EB5-A01C-EA6864F80A6D}"/>
              </a:ext>
            </a:extLst>
          </p:cNvPr>
          <p:cNvSpPr>
            <a:spLocks noGrp="1"/>
          </p:cNvSpPr>
          <p:nvPr>
            <p:ph type="body" idx="1"/>
          </p:nvPr>
        </p:nvSpPr>
        <p:spPr/>
        <p:txBody>
          <a:bodyPr/>
          <a:lstStyle/>
          <a:p>
            <a:r>
              <a:rPr lang="en-US" dirty="0"/>
              <a:t>Ac 13:12 Then the proconsul believed, when he saw what had been done, being astonished at the teaching of the Lord.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Therefore, it is necessary to expose the error and also the false teacher in order to save those who are led by them to ruin!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Wayne Partain Commentary—</a:t>
            </a:r>
          </a:p>
          <a:p>
            <a:r>
              <a:rPr lang="en-US" sz="1200" b="1" kern="1200" dirty="0">
                <a:solidFill>
                  <a:schemeClr val="tx1"/>
                </a:solidFill>
                <a:effectLst/>
                <a:latin typeface="+mn-lt"/>
                <a:ea typeface="+mn-ea"/>
                <a:cs typeface="+mn-cs"/>
              </a:rPr>
              <a:t>13:12 -- Then the proconsul, seeing what had happened, believed, marveling at the Lord's doctrine. -- </a:t>
            </a:r>
            <a:r>
              <a:rPr lang="en-US" sz="1200" kern="1200" dirty="0">
                <a:solidFill>
                  <a:schemeClr val="tx1"/>
                </a:solidFill>
                <a:effectLst/>
                <a:latin typeface="+mn-lt"/>
                <a:ea typeface="+mn-ea"/>
                <a:cs typeface="+mn-cs"/>
              </a:rPr>
              <a:t>This shows the success of Paul's action. It was necessary to completely destroy the trust that Sergius Paulus had in Elymas, so that he could believe the truth</a:t>
            </a:r>
            <a:r>
              <a:rPr lang="en-US" sz="1200" b="1" kern="1200" dirty="0">
                <a:solidFill>
                  <a:schemeClr val="tx1"/>
                </a:solidFill>
                <a:effectLst/>
                <a:latin typeface="+mn-lt"/>
                <a:ea typeface="+mn-ea"/>
                <a:cs typeface="+mn-cs"/>
              </a:rPr>
              <a:t>. Millions of men and women will never believe the true gospel because they are deceived by their religious leaders (priests, pastors, evangelists, others). Therefore, it is necessary to expose the error and also the false teacher in order to save those who are led by them to ruin!</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Many brethren do not want the preachers of the gospel to be </a:t>
            </a:r>
            <a:r>
              <a:rPr lang="en-US" sz="1200" i="1" kern="1200" dirty="0">
                <a:solidFill>
                  <a:schemeClr val="tx1"/>
                </a:solidFill>
                <a:effectLst/>
                <a:latin typeface="+mn-lt"/>
                <a:ea typeface="+mn-ea"/>
                <a:cs typeface="+mn-cs"/>
              </a:rPr>
              <a:t>negative</a:t>
            </a:r>
            <a:r>
              <a:rPr lang="en-US" sz="1200" kern="1200" dirty="0">
                <a:solidFill>
                  <a:schemeClr val="tx1"/>
                </a:solidFill>
                <a:effectLst/>
                <a:latin typeface="+mn-lt"/>
                <a:ea typeface="+mn-ea"/>
                <a:cs typeface="+mn-cs"/>
              </a:rPr>
              <a:t>. They want them to be </a:t>
            </a:r>
            <a:r>
              <a:rPr lang="en-US" sz="1200" i="1" kern="1200" dirty="0">
                <a:solidFill>
                  <a:schemeClr val="tx1"/>
                </a:solidFill>
                <a:effectLst/>
                <a:latin typeface="+mn-lt"/>
                <a:ea typeface="+mn-ea"/>
                <a:cs typeface="+mn-cs"/>
              </a:rPr>
              <a:t>positive</a:t>
            </a:r>
            <a:r>
              <a:rPr lang="en-US" sz="1200" kern="1200" dirty="0">
                <a:solidFill>
                  <a:schemeClr val="tx1"/>
                </a:solidFill>
                <a:effectLst/>
                <a:latin typeface="+mn-lt"/>
                <a:ea typeface="+mn-ea"/>
                <a:cs typeface="+mn-cs"/>
              </a:rPr>
              <a:t>. They don't like to see the error exposed. They feel uncomfortable when the preacher mentions the name of some human church. In this regard, however, we should imitate Christ's example (Matt. 7:15-20; 10:17; 16:6-12; 23; John 7:45-52; 8:44, etc.) and Paul's example (2 Cor. 11:13-15). It is impossible to preach the truth without disturbing or hindering those who teach error, corrupt the truth, and overturn the ways of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Joh 8:44 "You are of your father the devil, and the desires of your father you want to do. He was a murderer from the beginning, and does not stand in the truth, because there is no truth in him. When he speaks a lie, he speaks from his own resources, for he is a liar and the father of it.</a:t>
            </a:r>
          </a:p>
          <a:p>
            <a:endParaRPr lang="en-US" dirty="0"/>
          </a:p>
          <a:p>
            <a:r>
              <a:rPr lang="en-US" dirty="0"/>
              <a:t>Ac 13:12 Then the proconsul believed, when he saw what had been done, being astonished at the teaching of the Lord.</a:t>
            </a:r>
          </a:p>
          <a:p>
            <a:endParaRPr lang="en-US" dirty="0"/>
          </a:p>
          <a:p>
            <a:r>
              <a:rPr lang="en-US" dirty="0" err="1"/>
              <a:t>Mr</a:t>
            </a:r>
            <a:r>
              <a:rPr lang="en-US" dirty="0"/>
              <a:t> 16:20 And they went out and preached everywhere, the Lord working with them and confirming the word through the accompanying signs.</a:t>
            </a:r>
          </a:p>
          <a:p>
            <a:endParaRPr lang="en-US" dirty="0"/>
          </a:p>
          <a:p>
            <a:r>
              <a:rPr lang="en-US" dirty="0"/>
              <a:t>Ac 14:3 Therefore they stayed there [Iconium] a long time, speaking boldly in the Lord, who was bearing witness to the word of His grace, granting signs and wonders to be done by their hands.</a:t>
            </a:r>
          </a:p>
          <a:p>
            <a:endParaRPr lang="en-US" dirty="0"/>
          </a:p>
          <a:p>
            <a:endParaRPr lang="en-US" dirty="0"/>
          </a:p>
        </p:txBody>
      </p:sp>
      <p:sp>
        <p:nvSpPr>
          <p:cNvPr id="4" name="Slide Number Placeholder 3">
            <a:extLst>
              <a:ext uri="{FF2B5EF4-FFF2-40B4-BE49-F238E27FC236}">
                <a16:creationId xmlns:a16="http://schemas.microsoft.com/office/drawing/2014/main" id="{8EF4D9A6-0C29-6B00-C318-2854F012FD0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1A549-644F-4952-8CFF-38E85B13EE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514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88A79-DD48-8852-EE67-44AC0E416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AA788-109E-F2A1-74D0-61F09E58F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94F75A-5B08-BC31-58CE-2E2A448734F4}"/>
              </a:ext>
            </a:extLst>
          </p:cNvPr>
          <p:cNvSpPr>
            <a:spLocks noGrp="1"/>
          </p:cNvSpPr>
          <p:nvPr>
            <p:ph type="body" idx="1"/>
          </p:nvPr>
        </p:nvSpPr>
        <p:spPr/>
        <p:txBody>
          <a:bodyPr/>
          <a:lstStyle/>
          <a:p>
            <a:r>
              <a:rPr lang="en-US" dirty="0"/>
              <a:t>Ac 1:8 "But you shall receive power when the Holy Spirit has come upon you; and you shall be witnesses to Me in Jerusalem, and in all Judea and Samaria, and to the end of the earth."</a:t>
            </a:r>
          </a:p>
          <a:p>
            <a:r>
              <a:rPr lang="en-US" dirty="0"/>
              <a:t> 9 Now when He had spoken these things, while they watched, He was taken up, and a cloud received Him out of their sight.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Mr</a:t>
            </a:r>
            <a:r>
              <a:rPr lang="en-US" dirty="0"/>
              <a:t> 16:15 And He said to them, "Go into all the world and preach the gospel to every creature.</a:t>
            </a:r>
          </a:p>
          <a:p>
            <a:endParaRPr lang="en-US" dirty="0"/>
          </a:p>
          <a:p>
            <a:r>
              <a:rPr lang="en-US" dirty="0"/>
              <a:t>Col 1:23 if indeed you continue in the faith, grounded and steadfast, and are not moved away from the hope of the gospel which you heard, which was </a:t>
            </a:r>
            <a:r>
              <a:rPr lang="en-US" b="1" dirty="0"/>
              <a:t>preached to every creature under heaven</a:t>
            </a:r>
            <a:r>
              <a:rPr lang="en-US" dirty="0"/>
              <a:t>, of which I, Paul, became a minister.</a:t>
            </a:r>
          </a:p>
        </p:txBody>
      </p:sp>
      <p:sp>
        <p:nvSpPr>
          <p:cNvPr id="4" name="Slide Number Placeholder 3">
            <a:extLst>
              <a:ext uri="{FF2B5EF4-FFF2-40B4-BE49-F238E27FC236}">
                <a16:creationId xmlns:a16="http://schemas.microsoft.com/office/drawing/2014/main" id="{8B9F8362-FED6-18FC-7A98-E8A9AFFDDE1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1A549-644F-4952-8CFF-38E85B13EE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806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prstGeom prst="rect">
            <a:avLst/>
          </a:prstGeom>
        </p:spPr>
        <p:txBody>
          <a:bodyPr/>
          <a:lstStyle/>
          <a:p>
            <a:endParaRPr/>
          </a:p>
        </p:txBody>
      </p:sp>
      <p:sp>
        <p:nvSpPr>
          <p:cNvPr id="25" name="Shape 25"/>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456B5-C767-47D2-A370-484F73D57CA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507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11:28 Then one of them, named Agabus, stood up and showed by the Spirit that there was going to be a great famine throughout all the world, which also happened in the days of Claudius Caesar.</a:t>
            </a:r>
          </a:p>
          <a:p>
            <a:r>
              <a:rPr lang="en-US" dirty="0"/>
              <a:t> 29 Then the disciples, each according to his ability, determined to send relief to the brethren dwelling in Judea.</a:t>
            </a:r>
          </a:p>
          <a:p>
            <a:r>
              <a:rPr lang="en-US" dirty="0"/>
              <a:t> 30 This they also did, and sent it to the elders by the hands of Barnabas and Saul.</a:t>
            </a:r>
          </a:p>
          <a:p>
            <a:endParaRPr lang="en-US" dirty="0"/>
          </a:p>
          <a:p>
            <a:r>
              <a:rPr lang="en-US" dirty="0"/>
              <a:t>Ac 12:25 And Barnabas and Saul returned from Jerusalem when they had fulfilled their ministry, and they also took with them John whose surname was Mark.</a:t>
            </a:r>
          </a:p>
          <a:p>
            <a:endParaRPr lang="en-US" dirty="0"/>
          </a:p>
          <a:p>
            <a:r>
              <a:rPr lang="en-US" dirty="0"/>
              <a:t> 2Ti 4:11 Only Luke is with me. Get Mark and bring him with you, for he is useful to me for ministry.</a:t>
            </a:r>
          </a:p>
          <a:p>
            <a:endParaRPr lang="en-US" dirty="0"/>
          </a:p>
        </p:txBody>
      </p:sp>
      <p:sp>
        <p:nvSpPr>
          <p:cNvPr id="4" name="Slide Number Placeholder 3"/>
          <p:cNvSpPr>
            <a:spLocks noGrp="1"/>
          </p:cNvSpPr>
          <p:nvPr>
            <p:ph type="sldNum" sz="quarter" idx="5"/>
          </p:nvPr>
        </p:nvSpPr>
        <p:spPr/>
        <p:txBody>
          <a:bodyPr/>
          <a:lstStyle/>
          <a:p>
            <a:fld id="{9861A549-644F-4952-8CFF-38E85B13EEA6}" type="slidenum">
              <a:rPr lang="en-US" smtClean="0"/>
              <a:t>3</a:t>
            </a:fld>
            <a:endParaRPr lang="en-US"/>
          </a:p>
        </p:txBody>
      </p:sp>
    </p:spTree>
    <p:extLst>
      <p:ext uri="{BB962C8B-B14F-4D97-AF65-F5344CB8AC3E}">
        <p14:creationId xmlns:p14="http://schemas.microsoft.com/office/powerpoint/2010/main" val="63159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 13:1  Now in the church that was at Antioch there were certain prophets and teachers: Barnabas, Simeon who was called Niger, Lucius of Cyrene, Manaen who had been brought up with Herod the tetrarch, and Saul.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Barnabas from </a:t>
            </a:r>
            <a:r>
              <a:rPr lang="en-US" dirty="0" err="1"/>
              <a:t>ch</a:t>
            </a:r>
            <a:r>
              <a:rPr lang="en-US" dirty="0"/>
              <a:t> 4 selling his land and giving proceeds to the apostles for distribution.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was a Levite, a native of Cyprus, whose name was Joseph (Barnabas was the surname or nickname given to him by the apostles because he had a great talent for exhorting or comforting).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Manaen—KJV foster-brother of Herod (Herod Antipas, ruler of Galilee and Perea); ‘brought up with’ indefinite meaning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Saul--</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native of Tarsus, a pupil of Gamaliel, one of the chief persecutors of the church but converted to Christ when he was thinking of persecuting the Christians in Damascus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Barnabas and Saul—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 11:22 Then news of these things came to the ears of the church in Jerusalem, and they sent out Barnabas to go as far as Antioch.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23 When he came and had seen the grace of God, he was glad, and encouraged them all that with purpose of heart they should continue with the Lord.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24 For he was a good man, full of the Holy Spirit and of faith. And a great many people were added to the Lord.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25 Then Barnabas departed for Tarsus to seek Saul.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26 And when he had found him, he brought him to Antioch. So it was that for a whole year they assembled with the church and taught a great many people. And the disciples were first called Christians in Antioch.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861A549-644F-4952-8CFF-38E85B13EEA6}" type="slidenum">
              <a:rPr lang="en-US" smtClean="0"/>
              <a:t>4</a:t>
            </a:fld>
            <a:endParaRPr lang="en-US"/>
          </a:p>
        </p:txBody>
      </p:sp>
    </p:spTree>
    <p:extLst>
      <p:ext uri="{BB962C8B-B14F-4D97-AF65-F5344CB8AC3E}">
        <p14:creationId xmlns:p14="http://schemas.microsoft.com/office/powerpoint/2010/main" val="220894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13:2 </a:t>
            </a:r>
            <a:r>
              <a:rPr lang="en-US" b="1" dirty="0"/>
              <a:t>As they ministered to the Lord </a:t>
            </a:r>
            <a:r>
              <a:rPr lang="en-US" dirty="0"/>
              <a:t>and fasted, the Holy Spirit said, "Now separate to Me Barnabas and Saul for the work to which I have called them.“</a:t>
            </a:r>
          </a:p>
          <a:p>
            <a:endParaRPr lang="en-US" dirty="0"/>
          </a:p>
          <a:p>
            <a:r>
              <a:rPr lang="en-US" sz="1200" kern="1200" dirty="0">
                <a:solidFill>
                  <a:schemeClr val="tx1"/>
                </a:solidFill>
                <a:effectLst/>
                <a:latin typeface="+mn-lt"/>
                <a:ea typeface="+mn-ea"/>
                <a:cs typeface="+mn-cs"/>
              </a:rPr>
              <a:t>Note--Barnabas and Saul had spent a whole year with this church before they set out on the first journey (11:26). </a:t>
            </a:r>
            <a:endParaRPr lang="en-US" dirty="0"/>
          </a:p>
          <a:p>
            <a:endParaRPr lang="en-US" dirty="0"/>
          </a:p>
          <a:p>
            <a:pPr marL="171450" indent="-171450">
              <a:buFont typeface="Wingdings" panose="05000000000000000000" pitchFamily="2" charset="2"/>
              <a:buChar char="n"/>
            </a:pPr>
            <a:r>
              <a:rPr lang="en-US" sz="1200" kern="1200" dirty="0">
                <a:solidFill>
                  <a:schemeClr val="tx1"/>
                </a:solidFill>
                <a:effectLst/>
                <a:latin typeface="+mn-lt"/>
                <a:ea typeface="+mn-ea"/>
                <a:cs typeface="+mn-cs"/>
              </a:rPr>
              <a:t>To whom does the Holy Spirit speak when he says, "Set me apart . ." </a:t>
            </a:r>
            <a:r>
              <a:rPr lang="en-US" sz="1200" i="1" kern="1200" dirty="0">
                <a:solidFill>
                  <a:schemeClr val="tx1"/>
                </a:solidFill>
                <a:effectLst/>
                <a:latin typeface="+mn-lt"/>
                <a:ea typeface="+mn-ea"/>
                <a:cs typeface="+mn-cs"/>
              </a:rPr>
              <a:t>To the church of Antioch</a:t>
            </a:r>
            <a:r>
              <a:rPr lang="en-US" sz="1200" kern="1200" dirty="0">
                <a:solidFill>
                  <a:schemeClr val="tx1"/>
                </a:solidFill>
                <a:effectLst/>
                <a:latin typeface="+mn-lt"/>
                <a:ea typeface="+mn-ea"/>
                <a:cs typeface="+mn-cs"/>
              </a:rPr>
              <a:t>. The church is "the pillar and ground of the truth" (1 Tim. :15). The church itself is </a:t>
            </a:r>
            <a:r>
              <a:rPr lang="en-US" sz="1200" i="1" kern="1200" dirty="0">
                <a:solidFill>
                  <a:schemeClr val="tx1"/>
                </a:solidFill>
                <a:effectLst/>
                <a:latin typeface="+mn-lt"/>
                <a:ea typeface="+mn-ea"/>
                <a:cs typeface="+mn-cs"/>
              </a:rPr>
              <a:t>the </a:t>
            </a:r>
            <a:r>
              <a:rPr lang="en-US" sz="1200" i="1" kern="1200">
                <a:solidFill>
                  <a:schemeClr val="tx1"/>
                </a:solidFill>
                <a:effectLst/>
                <a:latin typeface="+mn-lt"/>
                <a:ea typeface="+mn-ea"/>
                <a:cs typeface="+mn-cs"/>
              </a:rPr>
              <a:t>only “missionary society” </a:t>
            </a:r>
            <a:r>
              <a:rPr lang="en-US" sz="1200" kern="1200" dirty="0">
                <a:solidFill>
                  <a:schemeClr val="tx1"/>
                </a:solidFill>
                <a:effectLst/>
                <a:latin typeface="+mn-lt"/>
                <a:ea typeface="+mn-ea"/>
                <a:cs typeface="+mn-cs"/>
              </a:rPr>
              <a:t>recognized </a:t>
            </a:r>
            <a:r>
              <a:rPr lang="en-US" sz="1200" kern="1200">
                <a:solidFill>
                  <a:schemeClr val="tx1"/>
                </a:solidFill>
                <a:effectLst/>
                <a:latin typeface="+mn-lt"/>
                <a:ea typeface="+mn-ea"/>
                <a:cs typeface="+mn-cs"/>
              </a:rPr>
              <a:t>by God.</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n"/>
            </a:pPr>
            <a:endParaRPr lang="en-US" sz="1200" kern="1200" dirty="0">
              <a:solidFill>
                <a:schemeClr val="tx1"/>
              </a:solidFill>
              <a:effectLst/>
              <a:latin typeface="+mn-lt"/>
              <a:ea typeface="+mn-ea"/>
              <a:cs typeface="+mn-cs"/>
            </a:endParaRPr>
          </a:p>
          <a:p>
            <a:pPr marL="0" indent="0">
              <a:buFont typeface="Wingdings" panose="05000000000000000000" pitchFamily="2" charset="2"/>
              <a:buNone/>
            </a:pPr>
            <a:r>
              <a:rPr lang="en-US" sz="1200" kern="1200" dirty="0">
                <a:solidFill>
                  <a:schemeClr val="tx1"/>
                </a:solidFill>
                <a:effectLst/>
                <a:latin typeface="+mn-lt"/>
                <a:ea typeface="+mn-ea"/>
                <a:cs typeface="+mn-cs"/>
              </a:rPr>
              <a:t>Ac 13:3 Then, having fasted and prayed, and laid hands on them, they sent them away.</a:t>
            </a:r>
          </a:p>
          <a:p>
            <a:pPr marL="0" indent="0">
              <a:buFont typeface="Wingdings" panose="05000000000000000000" pitchFamily="2" charset="2"/>
              <a:buNone/>
            </a:pPr>
            <a:endParaRPr lang="en-US" sz="1200" kern="1200" dirty="0">
              <a:solidFill>
                <a:schemeClr val="tx1"/>
              </a:solidFill>
              <a:effectLst/>
              <a:latin typeface="+mn-lt"/>
              <a:ea typeface="+mn-ea"/>
              <a:cs typeface="+mn-cs"/>
            </a:endParaRPr>
          </a:p>
          <a:p>
            <a:pPr marL="0" indent="0">
              <a:buFont typeface="Wingdings" panose="05000000000000000000" pitchFamily="2" charset="2"/>
              <a:buNone/>
            </a:pPr>
            <a:r>
              <a:rPr lang="en-US" dirty="0"/>
              <a:t>Ac 14:26 From there they sailed to Antioch, where they had been commended to the grace of God for the work which they had completed.</a:t>
            </a:r>
          </a:p>
          <a:p>
            <a:pPr marL="0" indent="0">
              <a:buFont typeface="Wingdings" panose="05000000000000000000" pitchFamily="2" charset="2"/>
              <a:buNone/>
            </a:pPr>
            <a:r>
              <a:rPr lang="en-US" dirty="0"/>
              <a:t> 27 Now when they had come and gathered the church together, they reported all that God had done with them, and that He had opened the door of faith to the Gentiles.</a:t>
            </a:r>
          </a:p>
          <a:p>
            <a:pPr marL="0" indent="0">
              <a:buFont typeface="Wingdings" panose="05000000000000000000" pitchFamily="2" charset="2"/>
              <a:buNone/>
            </a:pPr>
            <a:r>
              <a:rPr lang="en-US" dirty="0"/>
              <a:t> 28 So they stayed there a long time with the disciples.</a:t>
            </a:r>
          </a:p>
        </p:txBody>
      </p:sp>
      <p:sp>
        <p:nvSpPr>
          <p:cNvPr id="4" name="Slide Number Placeholder 3"/>
          <p:cNvSpPr>
            <a:spLocks noGrp="1"/>
          </p:cNvSpPr>
          <p:nvPr>
            <p:ph type="sldNum" sz="quarter" idx="5"/>
          </p:nvPr>
        </p:nvSpPr>
        <p:spPr/>
        <p:txBody>
          <a:bodyPr/>
          <a:lstStyle/>
          <a:p>
            <a:fld id="{9861A549-644F-4952-8CFF-38E85B13EEA6}" type="slidenum">
              <a:rPr lang="en-US" smtClean="0"/>
              <a:t>5</a:t>
            </a:fld>
            <a:endParaRPr lang="en-US"/>
          </a:p>
        </p:txBody>
      </p:sp>
    </p:spTree>
    <p:extLst>
      <p:ext uri="{BB962C8B-B14F-4D97-AF65-F5344CB8AC3E}">
        <p14:creationId xmlns:p14="http://schemas.microsoft.com/office/powerpoint/2010/main" val="3791781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18783-514F-771A-965B-AAB0C04E9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2E863-6022-9F68-11B2-31523410C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74B16-38FE-32AD-1F52-FE7FFBCB96D4}"/>
              </a:ext>
            </a:extLst>
          </p:cNvPr>
          <p:cNvSpPr>
            <a:spLocks noGrp="1"/>
          </p:cNvSpPr>
          <p:nvPr>
            <p:ph type="body" idx="1"/>
          </p:nvPr>
        </p:nvSpPr>
        <p:spPr/>
        <p:txBody>
          <a:bodyPr/>
          <a:lstStyle/>
          <a:p>
            <a:r>
              <a:rPr lang="en-US" dirty="0"/>
              <a:t>Commentary by Wayne Partain—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heading of this paragraph in some Bibles reads, "Barnabas and Saul begin their first </a:t>
            </a:r>
            <a:r>
              <a:rPr lang="en-US" sz="1200" i="1" kern="1200" dirty="0">
                <a:solidFill>
                  <a:schemeClr val="tx1"/>
                </a:solidFill>
                <a:effectLst/>
                <a:latin typeface="+mn-lt"/>
                <a:ea typeface="+mn-ea"/>
                <a:cs typeface="+mn-cs"/>
              </a:rPr>
              <a:t>missionary</a:t>
            </a:r>
            <a:r>
              <a:rPr lang="en-US" sz="1200" kern="1200" dirty="0">
                <a:solidFill>
                  <a:schemeClr val="tx1"/>
                </a:solidFill>
                <a:effectLst/>
                <a:latin typeface="+mn-lt"/>
                <a:ea typeface="+mn-ea"/>
                <a:cs typeface="+mn-cs"/>
              </a:rPr>
              <a:t> journey." This word is used a lot not only by sectarians but also by our brothers, but what does the word </a:t>
            </a:r>
            <a:r>
              <a:rPr lang="en-US" sz="1200" i="1" kern="1200" dirty="0">
                <a:solidFill>
                  <a:schemeClr val="tx1"/>
                </a:solidFill>
                <a:effectLst/>
                <a:latin typeface="+mn-lt"/>
                <a:ea typeface="+mn-ea"/>
                <a:cs typeface="+mn-cs"/>
              </a:rPr>
              <a:t>missionary mean</a:t>
            </a:r>
            <a:r>
              <a:rPr lang="en-US" sz="1200" kern="1200" dirty="0">
                <a:solidFill>
                  <a:schemeClr val="tx1"/>
                </a:solidFill>
                <a:effectLst/>
                <a:latin typeface="+mn-lt"/>
                <a:ea typeface="+mn-ea"/>
                <a:cs typeface="+mn-cs"/>
              </a:rPr>
              <a:t>? Is it a biblical term (or concept)? Should it be used or should it be avoided? It is not a biblical word and, therefore, it is not found in Bible dictionaries. Larousse defines the word </a:t>
            </a:r>
            <a:r>
              <a:rPr lang="en-US" sz="1200" i="1" kern="1200" dirty="0">
                <a:solidFill>
                  <a:schemeClr val="tx1"/>
                </a:solidFill>
                <a:effectLst/>
                <a:latin typeface="+mn-lt"/>
                <a:ea typeface="+mn-ea"/>
                <a:cs typeface="+mn-cs"/>
              </a:rPr>
              <a:t>mission</a:t>
            </a:r>
            <a:r>
              <a:rPr lang="en-US" sz="1200" kern="1200" dirty="0">
                <a:solidFill>
                  <a:schemeClr val="tx1"/>
                </a:solidFill>
                <a:effectLst/>
                <a:latin typeface="+mn-lt"/>
                <a:ea typeface="+mn-ea"/>
                <a:cs typeface="+mn-cs"/>
              </a:rPr>
              <a:t> as follows: "Journey that evangelical preachers make to spread religion... place where missionaries preach or live." Many brethren use the word "missionary" in the sense of the first definition, that is, it simply refers to the journey that preachers make to preach, but the second definition establishes the more accurate meaning of the word. A mission is a </a:t>
            </a:r>
            <a:r>
              <a:rPr lang="en-US" sz="1200" i="1" kern="1200" dirty="0">
                <a:solidFill>
                  <a:schemeClr val="tx1"/>
                </a:solidFill>
                <a:effectLst/>
                <a:latin typeface="+mn-lt"/>
                <a:ea typeface="+mn-ea"/>
                <a:cs typeface="+mn-cs"/>
              </a:rPr>
              <a:t>place</a:t>
            </a:r>
            <a:r>
              <a:rPr lang="en-US" sz="1200" kern="1200" dirty="0">
                <a:solidFill>
                  <a:schemeClr val="tx1"/>
                </a:solidFill>
                <a:effectLst/>
                <a:latin typeface="+mn-lt"/>
                <a:ea typeface="+mn-ea"/>
                <a:cs typeface="+mn-cs"/>
              </a:rPr>
              <a:t>, and more than a place, because it is a kind of </a:t>
            </a:r>
            <a:r>
              <a:rPr lang="en-US" sz="1200" i="1" kern="1200" dirty="0">
                <a:solidFill>
                  <a:schemeClr val="tx1"/>
                </a:solidFill>
                <a:effectLst/>
                <a:latin typeface="+mn-lt"/>
                <a:ea typeface="+mn-ea"/>
                <a:cs typeface="+mn-cs"/>
              </a:rPr>
              <a:t>organization</a:t>
            </a:r>
            <a:r>
              <a:rPr lang="en-US" sz="1200" kern="1200" dirty="0">
                <a:solidFill>
                  <a:schemeClr val="tx1"/>
                </a:solidFill>
                <a:effectLst/>
                <a:latin typeface="+mn-lt"/>
                <a:ea typeface="+mn-ea"/>
                <a:cs typeface="+mn-cs"/>
              </a:rPr>
              <a:t> or </a:t>
            </a:r>
            <a:r>
              <a:rPr lang="en-US" sz="1200" i="1" kern="1200" dirty="0">
                <a:solidFill>
                  <a:schemeClr val="tx1"/>
                </a:solidFill>
                <a:effectLst/>
                <a:latin typeface="+mn-lt"/>
                <a:ea typeface="+mn-ea"/>
                <a:cs typeface="+mn-cs"/>
              </a:rPr>
              <a:t>society</a:t>
            </a:r>
            <a:r>
              <a:rPr lang="en-US" sz="1200" kern="1200" dirty="0">
                <a:solidFill>
                  <a:schemeClr val="tx1"/>
                </a:solidFill>
                <a:effectLst/>
                <a:latin typeface="+mn-lt"/>
                <a:ea typeface="+mn-ea"/>
                <a:cs typeface="+mn-cs"/>
              </a:rPr>
              <a:t> that functions as a headquarters for the work of a certain country. Preachers come to a certain country, establish their </a:t>
            </a:r>
            <a:r>
              <a:rPr lang="en-US" sz="1200" i="1" kern="1200" dirty="0">
                <a:solidFill>
                  <a:schemeClr val="tx1"/>
                </a:solidFill>
                <a:effectLst/>
                <a:latin typeface="+mn-lt"/>
                <a:ea typeface="+mn-ea"/>
                <a:cs typeface="+mn-cs"/>
              </a:rPr>
              <a:t>mission, </a:t>
            </a:r>
            <a:r>
              <a:rPr lang="en-US" sz="1200" kern="1200" dirty="0">
                <a:solidFill>
                  <a:schemeClr val="tx1"/>
                </a:solidFill>
                <a:effectLst/>
                <a:latin typeface="+mn-lt"/>
                <a:ea typeface="+mn-ea"/>
                <a:cs typeface="+mn-cs"/>
              </a:rPr>
              <a:t>and then go out to preach. There is the publishing house or the center for distributing Bibles, hymnals, and booklets.  There the natives of the region are prepared for the work. Money arrives at the mission from abroad for benevolent work. In short, it is the headquarters of the work and, unfortunately, some brothers have fallen into this error. They have missions and they have missionaries. Reading the book of Acts does not find such a system.</a:t>
            </a:r>
          </a:p>
          <a:p>
            <a:endParaRPr lang="en-US" dirty="0"/>
          </a:p>
        </p:txBody>
      </p:sp>
      <p:sp>
        <p:nvSpPr>
          <p:cNvPr id="4" name="Slide Number Placeholder 3">
            <a:extLst>
              <a:ext uri="{FF2B5EF4-FFF2-40B4-BE49-F238E27FC236}">
                <a16:creationId xmlns:a16="http://schemas.microsoft.com/office/drawing/2014/main" id="{9D5A6FAB-7D8B-CA1A-5887-3A85CA335EC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1A549-644F-4952-8CFF-38E85B13EE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240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99C20-3577-7D3F-113B-D4312B6F9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F3740-E8D8-DBB6-94DB-B8B7EE1C7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67860-23A3-4EB9-B318-48C382C639B6}"/>
              </a:ext>
            </a:extLst>
          </p:cNvPr>
          <p:cNvSpPr>
            <a:spLocks noGrp="1"/>
          </p:cNvSpPr>
          <p:nvPr>
            <p:ph type="body" idx="1"/>
          </p:nvPr>
        </p:nvSpPr>
        <p:spPr/>
        <p:txBody>
          <a:bodyPr/>
          <a:lstStyle/>
          <a:p>
            <a:r>
              <a:rPr lang="en-US" dirty="0"/>
              <a:t>Ac 13:4 So, </a:t>
            </a:r>
            <a:r>
              <a:rPr lang="en-US" b="1" dirty="0"/>
              <a:t>being sent out by the Holy Spirit</a:t>
            </a:r>
            <a:r>
              <a:rPr lang="en-US" dirty="0"/>
              <a:t>, they went down to Seleucia, and from there they sailed to Cyprus.</a:t>
            </a:r>
          </a:p>
          <a:p>
            <a:endParaRPr lang="en-US" dirty="0"/>
          </a:p>
          <a:p>
            <a:r>
              <a:rPr lang="en-US" dirty="0"/>
              <a:t>Antioch is slightly inland on the Orantes River.  They went down to the seacoast city of Seleucia to catch a ship to Cyprus.</a:t>
            </a:r>
          </a:p>
        </p:txBody>
      </p:sp>
      <p:sp>
        <p:nvSpPr>
          <p:cNvPr id="4" name="Slide Number Placeholder 3">
            <a:extLst>
              <a:ext uri="{FF2B5EF4-FFF2-40B4-BE49-F238E27FC236}">
                <a16:creationId xmlns:a16="http://schemas.microsoft.com/office/drawing/2014/main" id="{ADE591C4-1E7D-B763-0A68-6F93F517B15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1A549-644F-4952-8CFF-38E85B13EE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53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13:5 And when they arrived in Salamis, they preached the word of God </a:t>
            </a:r>
            <a:r>
              <a:rPr lang="en-US" b="1" dirty="0"/>
              <a:t>in the synagogues of the Jews</a:t>
            </a:r>
            <a:r>
              <a:rPr lang="en-US" dirty="0"/>
              <a:t>. They also had John as their assistant.</a:t>
            </a:r>
          </a:p>
          <a:p>
            <a:endParaRPr lang="en-US" dirty="0"/>
          </a:p>
          <a:p>
            <a:r>
              <a:rPr lang="en-US" dirty="0">
                <a:hlinkClick r:id="rId3"/>
              </a:rPr>
              <a:t>About Cyprus | Cyprus For </a:t>
            </a:r>
            <a:r>
              <a:rPr lang="en-US" dirty="0" err="1">
                <a:hlinkClick r:id="rId3"/>
              </a:rPr>
              <a:t>Travellers</a:t>
            </a:r>
            <a:r>
              <a:rPr lang="en-US" dirty="0"/>
              <a:t> -- </a:t>
            </a:r>
            <a:r>
              <a:rPr lang="en-US" sz="1200" b="0" i="0" kern="1200" dirty="0">
                <a:solidFill>
                  <a:schemeClr val="tx1"/>
                </a:solidFill>
                <a:effectLst/>
                <a:latin typeface="+mn-lt"/>
                <a:ea typeface="+mn-ea"/>
                <a:cs typeface="+mn-cs"/>
              </a:rPr>
              <a:t>It measures 224 kilometers (140 miles) long from end to end and 96 kilometers wide at its widest point, which makes the island’s perimeter greater than that of Crete and Corsica.</a:t>
            </a:r>
            <a:br>
              <a:rPr lang="en-US" dirty="0"/>
            </a:br>
            <a:r>
              <a:rPr lang="en-US" sz="1200" b="0" i="0" kern="1200" dirty="0">
                <a:solidFill>
                  <a:schemeClr val="tx1"/>
                </a:solidFill>
                <a:effectLst/>
                <a:latin typeface="+mn-lt"/>
                <a:ea typeface="+mn-ea"/>
                <a:cs typeface="+mn-cs"/>
              </a:rPr>
              <a:t>Source: </a:t>
            </a:r>
            <a:r>
              <a:rPr lang="en-US" sz="1200" b="0" i="0" u="none" strike="noStrike" kern="1200" dirty="0">
                <a:solidFill>
                  <a:schemeClr val="tx1"/>
                </a:solidFill>
                <a:effectLst/>
                <a:latin typeface="+mn-lt"/>
                <a:ea typeface="+mn-ea"/>
                <a:cs typeface="+mn-cs"/>
                <a:hlinkClick r:id="rId3"/>
              </a:rPr>
              <a:t>https://tastecyprus.com/en/cyprus</a:t>
            </a:r>
            <a:endParaRPr lang="en-US" dirty="0"/>
          </a:p>
          <a:p>
            <a:endParaRPr lang="en-US" dirty="0"/>
          </a:p>
          <a:p>
            <a:r>
              <a:rPr lang="en-US" dirty="0"/>
              <a:t>Albert Barnes—172 miles</a:t>
            </a:r>
          </a:p>
          <a:p>
            <a:r>
              <a:rPr lang="en-US" dirty="0"/>
              <a:t>Google Maps driving distance Salamis to Paphos—133 miles  (lower part of north AL, from Ga line to MS line about 130 miles)</a:t>
            </a:r>
          </a:p>
          <a:p>
            <a:endParaRPr lang="en-US" dirty="0"/>
          </a:p>
          <a:p>
            <a:r>
              <a:rPr lang="en-US" dirty="0"/>
              <a:t>Ac 11:19 Now those who were scattered after the persecution that arose over Stephen traveled as far as Phoenicia, </a:t>
            </a:r>
            <a:r>
              <a:rPr lang="en-US" b="1" dirty="0"/>
              <a:t>Cyprus</a:t>
            </a:r>
            <a:r>
              <a:rPr lang="en-US" dirty="0"/>
              <a:t>, and Antioch, preaching the word to no one but the Jews only.</a:t>
            </a:r>
          </a:p>
          <a:p>
            <a:endParaRPr lang="en-US" dirty="0"/>
          </a:p>
        </p:txBody>
      </p:sp>
      <p:sp>
        <p:nvSpPr>
          <p:cNvPr id="4" name="Slide Number Placeholder 3"/>
          <p:cNvSpPr>
            <a:spLocks noGrp="1"/>
          </p:cNvSpPr>
          <p:nvPr>
            <p:ph type="sldNum" sz="quarter" idx="5"/>
          </p:nvPr>
        </p:nvSpPr>
        <p:spPr/>
        <p:txBody>
          <a:bodyPr/>
          <a:lstStyle/>
          <a:p>
            <a:fld id="{9861A549-644F-4952-8CFF-38E85B13EEA6}" type="slidenum">
              <a:rPr lang="en-US" smtClean="0"/>
              <a:t>8</a:t>
            </a:fld>
            <a:endParaRPr lang="en-US"/>
          </a:p>
        </p:txBody>
      </p:sp>
    </p:spTree>
    <p:extLst>
      <p:ext uri="{BB962C8B-B14F-4D97-AF65-F5344CB8AC3E}">
        <p14:creationId xmlns:p14="http://schemas.microsoft.com/office/powerpoint/2010/main" val="145542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1B577-5D20-90B5-730C-6D002DB2E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B43A8-DB29-31E9-8C10-683C433BA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9CCCC2-8366-1B99-3C39-258C2FE6D2DC}"/>
              </a:ext>
            </a:extLst>
          </p:cNvPr>
          <p:cNvSpPr>
            <a:spLocks noGrp="1"/>
          </p:cNvSpPr>
          <p:nvPr>
            <p:ph type="body" idx="1"/>
          </p:nvPr>
        </p:nvSpPr>
        <p:spPr/>
        <p:txBody>
          <a:bodyPr/>
          <a:lstStyle/>
          <a:p>
            <a:r>
              <a:rPr lang="en-US" dirty="0"/>
              <a:t>Ac 13: 6 Now when they had gone through the island to Paphos, they found a certain sorcerer, a false prophet, a Jew whose name was Bar-Jesus,</a:t>
            </a:r>
          </a:p>
          <a:p>
            <a:endParaRPr lang="en-US" dirty="0"/>
          </a:p>
          <a:p>
            <a:r>
              <a:rPr lang="en-US" dirty="0"/>
              <a:t> 7 who was with the proconsul, Sergius Paulus, an intelligent man. This man called for Barnabas and Saul and sought to hear the word of God.</a:t>
            </a:r>
          </a:p>
          <a:p>
            <a:endParaRPr lang="en-US" dirty="0"/>
          </a:p>
          <a:p>
            <a:r>
              <a:rPr lang="en-US" dirty="0"/>
              <a:t>Ex 22:18 "You shall not permit a sorceress to live.</a:t>
            </a:r>
          </a:p>
          <a:p>
            <a:endParaRPr lang="en-US" dirty="0"/>
          </a:p>
          <a:p>
            <a:r>
              <a:rPr lang="en-US" dirty="0"/>
              <a:t>Ga 5:19 Now the works of the flesh are evident, which are: adultery, fornication, uncleanness, lewdness,</a:t>
            </a:r>
          </a:p>
          <a:p>
            <a:r>
              <a:rPr lang="en-US" dirty="0"/>
              <a:t> 20 idolatry, </a:t>
            </a:r>
            <a:r>
              <a:rPr lang="en-US" b="1" dirty="0"/>
              <a:t>sorcery</a:t>
            </a:r>
            <a:r>
              <a:rPr lang="en-US" dirty="0"/>
              <a:t>, hatred, contentions, jealousies, outbursts of wrath, selfish ambitions, dissensions, heresies,</a:t>
            </a:r>
          </a:p>
          <a:p>
            <a:r>
              <a:rPr lang="en-US" dirty="0"/>
              <a:t> 21 envy, murders, drunkenness, revelries, and the like; of which I tell you beforehand, just as I also told you in time past, that those who practice such things will not inherit the kingdom of God.</a:t>
            </a:r>
          </a:p>
          <a:p>
            <a:endParaRPr lang="en-US" dirty="0"/>
          </a:p>
          <a:p>
            <a:r>
              <a:rPr lang="en-US" dirty="0" err="1"/>
              <a:t>WayneP</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If Sergius Paulus was a "prudent man," why did he have in his presence and confidence a man of such character? Why did he believe in such things? The word </a:t>
            </a:r>
            <a:r>
              <a:rPr lang="en-US" sz="1200" i="1" kern="1200" dirty="0">
                <a:solidFill>
                  <a:schemeClr val="tx1"/>
                </a:solidFill>
                <a:effectLst/>
                <a:latin typeface="+mn-lt"/>
                <a:ea typeface="+mn-ea"/>
                <a:cs typeface="+mn-cs"/>
              </a:rPr>
              <a:t>prudent</a:t>
            </a:r>
            <a:r>
              <a:rPr lang="en-US" sz="1200" kern="1200" dirty="0">
                <a:solidFill>
                  <a:schemeClr val="tx1"/>
                </a:solidFill>
                <a:effectLst/>
                <a:latin typeface="+mn-lt"/>
                <a:ea typeface="+mn-ea"/>
                <a:cs typeface="+mn-cs"/>
              </a:rPr>
              <a:t> means that Sergio Paulo was open-minded, that he investigated things. He was willing to accept the truth, the good, the beneficial, from any source. Sergius Paulus listened to any magician (any wise man). He  wanted to hear the word of God! What a good opportunity for Paul and Barnabas! Today there are few men -- and very few </a:t>
            </a:r>
            <a:r>
              <a:rPr lang="en-US" sz="1200" i="1" kern="1200" dirty="0">
                <a:solidFill>
                  <a:schemeClr val="tx1"/>
                </a:solidFill>
                <a:effectLst/>
                <a:latin typeface="+mn-lt"/>
                <a:ea typeface="+mn-ea"/>
                <a:cs typeface="+mn-cs"/>
              </a:rPr>
              <a:t>eminent men </a:t>
            </a:r>
            <a:r>
              <a:rPr lang="en-US" sz="1200" kern="1200" dirty="0">
                <a:solidFill>
                  <a:schemeClr val="tx1"/>
                </a:solidFill>
                <a:effectLst/>
                <a:latin typeface="+mn-lt"/>
                <a:ea typeface="+mn-ea"/>
                <a:cs typeface="+mn-cs"/>
              </a:rPr>
              <a:t> -- who desire to hear the word of God.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Paul preached to other eminent men (such as </a:t>
            </a:r>
            <a:r>
              <a:rPr lang="en-US" sz="1200" b="1" kern="1200" dirty="0">
                <a:solidFill>
                  <a:schemeClr val="tx1"/>
                </a:solidFill>
                <a:effectLst/>
                <a:latin typeface="+mn-lt"/>
                <a:ea typeface="+mn-ea"/>
                <a:cs typeface="+mn-cs"/>
              </a:rPr>
              <a:t>Felix, Festus, Agrippa</a:t>
            </a:r>
            <a:r>
              <a:rPr lang="en-US" sz="1200" kern="1200" dirty="0">
                <a:solidFill>
                  <a:schemeClr val="tx1"/>
                </a:solidFill>
                <a:effectLst/>
                <a:latin typeface="+mn-lt"/>
                <a:ea typeface="+mn-ea"/>
                <a:cs typeface="+mn-cs"/>
              </a:rPr>
              <a:t>) and in Rome he made converts even in Caesar's household (Phil. 4:22).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Philip preached to the </a:t>
            </a:r>
            <a:r>
              <a:rPr lang="en-US" sz="1200" b="1" kern="1200" dirty="0">
                <a:solidFill>
                  <a:schemeClr val="tx1"/>
                </a:solidFill>
                <a:effectLst/>
                <a:latin typeface="+mn-lt"/>
                <a:ea typeface="+mn-ea"/>
                <a:cs typeface="+mn-cs"/>
              </a:rPr>
              <a:t>man from Ethiopia</a:t>
            </a:r>
            <a:r>
              <a:rPr lang="en-US" sz="1200" kern="1200" dirty="0">
                <a:solidFill>
                  <a:schemeClr val="tx1"/>
                </a:solidFill>
                <a:effectLst/>
                <a:latin typeface="+mn-lt"/>
                <a:ea typeface="+mn-ea"/>
                <a:cs typeface="+mn-cs"/>
              </a:rPr>
              <a:t>, a man of great authority under Candance, the queen.</a:t>
            </a:r>
          </a:p>
          <a:p>
            <a:endParaRPr lang="en-US" dirty="0"/>
          </a:p>
        </p:txBody>
      </p:sp>
      <p:sp>
        <p:nvSpPr>
          <p:cNvPr id="4" name="Slide Number Placeholder 3">
            <a:extLst>
              <a:ext uri="{FF2B5EF4-FFF2-40B4-BE49-F238E27FC236}">
                <a16:creationId xmlns:a16="http://schemas.microsoft.com/office/drawing/2014/main" id="{CE31A075-6B24-10B0-66BA-DF8FF1CB17E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61A549-644F-4952-8CFF-38E85B13EE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8591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56C51E-D691-4074-9C48-4F4A08DC4576}"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B09A-DF7B-4ABA-A973-070B8BA580DD}" type="slidenum">
              <a:rPr lang="en-US" smtClean="0"/>
              <a:t>‹#›</a:t>
            </a:fld>
            <a:endParaRPr lang="en-US"/>
          </a:p>
        </p:txBody>
      </p:sp>
    </p:spTree>
    <p:extLst>
      <p:ext uri="{BB962C8B-B14F-4D97-AF65-F5344CB8AC3E}">
        <p14:creationId xmlns:p14="http://schemas.microsoft.com/office/powerpoint/2010/main" val="196928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56C51E-D691-4074-9C48-4F4A08DC4576}"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B09A-DF7B-4ABA-A973-070B8BA580DD}" type="slidenum">
              <a:rPr lang="en-US" smtClean="0"/>
              <a:t>‹#›</a:t>
            </a:fld>
            <a:endParaRPr lang="en-US"/>
          </a:p>
        </p:txBody>
      </p:sp>
    </p:spTree>
    <p:extLst>
      <p:ext uri="{BB962C8B-B14F-4D97-AF65-F5344CB8AC3E}">
        <p14:creationId xmlns:p14="http://schemas.microsoft.com/office/powerpoint/2010/main" val="15686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56C51E-D691-4074-9C48-4F4A08DC4576}"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B09A-DF7B-4ABA-A973-070B8BA580DD}" type="slidenum">
              <a:rPr lang="en-US" smtClean="0"/>
              <a:t>‹#›</a:t>
            </a:fld>
            <a:endParaRPr lang="en-US"/>
          </a:p>
        </p:txBody>
      </p:sp>
    </p:spTree>
    <p:extLst>
      <p:ext uri="{BB962C8B-B14F-4D97-AF65-F5344CB8AC3E}">
        <p14:creationId xmlns:p14="http://schemas.microsoft.com/office/powerpoint/2010/main" val="368092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1226A-D571-DAC1-E2DA-393D91753428}"/>
              </a:ext>
            </a:extLst>
          </p:cNvPr>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FC01C17-107F-BFC2-1ADD-2583EA01C1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82389FB-1F02-530E-9B99-BE82D9695F39}"/>
              </a:ext>
            </a:extLst>
          </p:cNvPr>
          <p:cNvSpPr>
            <a:spLocks noGrp="1"/>
          </p:cNvSpPr>
          <p:nvPr>
            <p:ph type="dt" sz="half" idx="10"/>
          </p:nvPr>
        </p:nvSpPr>
        <p:spPr/>
        <p:txBody>
          <a:bodyPr/>
          <a:lstStyle/>
          <a:p>
            <a:fld id="{7AB07605-B0F8-4C2A-9479-717D2AFFFCFA}" type="datetimeFigureOut">
              <a:rPr lang="en-US" smtClean="0"/>
              <a:t>10/14/2025</a:t>
            </a:fld>
            <a:endParaRPr lang="en-US"/>
          </a:p>
        </p:txBody>
      </p:sp>
      <p:sp>
        <p:nvSpPr>
          <p:cNvPr id="5" name="Footer Placeholder 4">
            <a:extLst>
              <a:ext uri="{FF2B5EF4-FFF2-40B4-BE49-F238E27FC236}">
                <a16:creationId xmlns:a16="http://schemas.microsoft.com/office/drawing/2014/main" id="{F840CB35-8BAB-BAA7-BE54-108E25365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08DE1-0B05-F022-626D-96A40825E5B3}"/>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93436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9632-18FC-D4FB-A2EF-0AD84BFB25B0}"/>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9019E5-D8E8-4705-C293-9F54F532E1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D3FBC-962B-8FF3-7939-4F68BC5E25A1}"/>
              </a:ext>
            </a:extLst>
          </p:cNvPr>
          <p:cNvSpPr>
            <a:spLocks noGrp="1"/>
          </p:cNvSpPr>
          <p:nvPr>
            <p:ph type="dt" sz="half" idx="10"/>
          </p:nvPr>
        </p:nvSpPr>
        <p:spPr/>
        <p:txBody>
          <a:bodyPr/>
          <a:lstStyle/>
          <a:p>
            <a:fld id="{7AB07605-B0F8-4C2A-9479-717D2AFFFCFA}" type="datetimeFigureOut">
              <a:rPr lang="en-US" smtClean="0"/>
              <a:t>10/14/2025</a:t>
            </a:fld>
            <a:endParaRPr lang="en-US"/>
          </a:p>
        </p:txBody>
      </p:sp>
      <p:sp>
        <p:nvSpPr>
          <p:cNvPr id="5" name="Footer Placeholder 4">
            <a:extLst>
              <a:ext uri="{FF2B5EF4-FFF2-40B4-BE49-F238E27FC236}">
                <a16:creationId xmlns:a16="http://schemas.microsoft.com/office/drawing/2014/main" id="{B12D9211-EA05-06A0-5410-E30F6AF11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54685-2425-0296-64F5-641044602D28}"/>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35807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A472-FF34-3FB2-35CD-060647089F2C}"/>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DDE2AE7-A02E-A575-159A-2E64469C2412}"/>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229863-E542-442C-0C16-F352D1B8B0E0}"/>
              </a:ext>
            </a:extLst>
          </p:cNvPr>
          <p:cNvSpPr>
            <a:spLocks noGrp="1"/>
          </p:cNvSpPr>
          <p:nvPr>
            <p:ph type="dt" sz="half" idx="10"/>
          </p:nvPr>
        </p:nvSpPr>
        <p:spPr/>
        <p:txBody>
          <a:bodyPr/>
          <a:lstStyle/>
          <a:p>
            <a:fld id="{7AB07605-B0F8-4C2A-9479-717D2AFFFCFA}" type="datetimeFigureOut">
              <a:rPr lang="en-US" smtClean="0"/>
              <a:t>10/14/2025</a:t>
            </a:fld>
            <a:endParaRPr lang="en-US"/>
          </a:p>
        </p:txBody>
      </p:sp>
      <p:sp>
        <p:nvSpPr>
          <p:cNvPr id="5" name="Footer Placeholder 4">
            <a:extLst>
              <a:ext uri="{FF2B5EF4-FFF2-40B4-BE49-F238E27FC236}">
                <a16:creationId xmlns:a16="http://schemas.microsoft.com/office/drawing/2014/main" id="{46475B7C-D906-5293-1EA8-103F7E104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8A5C6-0F9A-57A9-854E-31EAEA613181}"/>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178085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6594-0687-0232-6485-C137857968CA}"/>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57E8C11-58F3-8F08-F1C1-D0F4D3036AD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5133F0-4D62-09CB-7A70-8837962D270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9F8C5F-93CC-0A91-72A8-C717DDDE95FF}"/>
              </a:ext>
            </a:extLst>
          </p:cNvPr>
          <p:cNvSpPr>
            <a:spLocks noGrp="1"/>
          </p:cNvSpPr>
          <p:nvPr>
            <p:ph type="dt" sz="half" idx="10"/>
          </p:nvPr>
        </p:nvSpPr>
        <p:spPr/>
        <p:txBody>
          <a:bodyPr/>
          <a:lstStyle/>
          <a:p>
            <a:fld id="{7AB07605-B0F8-4C2A-9479-717D2AFFFCFA}" type="datetimeFigureOut">
              <a:rPr lang="en-US" smtClean="0"/>
              <a:t>10/14/2025</a:t>
            </a:fld>
            <a:endParaRPr lang="en-US"/>
          </a:p>
        </p:txBody>
      </p:sp>
      <p:sp>
        <p:nvSpPr>
          <p:cNvPr id="6" name="Footer Placeholder 5">
            <a:extLst>
              <a:ext uri="{FF2B5EF4-FFF2-40B4-BE49-F238E27FC236}">
                <a16:creationId xmlns:a16="http://schemas.microsoft.com/office/drawing/2014/main" id="{27ED771C-68C5-C20C-AD55-8C62047C5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028C7-BE50-66D5-9318-CFB891963EB0}"/>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57955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F139-4EC6-60B7-8825-336DD425A1FB}"/>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D640E91-1E57-DA17-3ADF-F9EAC8A8275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81C3E15-4F6E-BF24-5C53-0DA83B1DCC6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38B35D-0422-0C6B-82B8-8DF51CA2AB6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E8EEAC-0A49-4F98-F64B-D075538A0F4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4279B5-ADE4-7620-C83E-0A572D645605}"/>
              </a:ext>
            </a:extLst>
          </p:cNvPr>
          <p:cNvSpPr>
            <a:spLocks noGrp="1"/>
          </p:cNvSpPr>
          <p:nvPr>
            <p:ph type="dt" sz="half" idx="10"/>
          </p:nvPr>
        </p:nvSpPr>
        <p:spPr/>
        <p:txBody>
          <a:bodyPr/>
          <a:lstStyle/>
          <a:p>
            <a:fld id="{7AB07605-B0F8-4C2A-9479-717D2AFFFCFA}" type="datetimeFigureOut">
              <a:rPr lang="en-US" smtClean="0"/>
              <a:t>10/14/2025</a:t>
            </a:fld>
            <a:endParaRPr lang="en-US"/>
          </a:p>
        </p:txBody>
      </p:sp>
      <p:sp>
        <p:nvSpPr>
          <p:cNvPr id="8" name="Footer Placeholder 7">
            <a:extLst>
              <a:ext uri="{FF2B5EF4-FFF2-40B4-BE49-F238E27FC236}">
                <a16:creationId xmlns:a16="http://schemas.microsoft.com/office/drawing/2014/main" id="{2D8F3D3A-8A55-23A4-98A0-CD7100D7AE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E42341-3E84-715F-FF75-D7340AF39154}"/>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408729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BDFF-2183-58A2-318B-A920DE0C7883}"/>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4F3121A-BAA1-0533-49BF-3C287DE5E17A}"/>
              </a:ext>
            </a:extLst>
          </p:cNvPr>
          <p:cNvSpPr>
            <a:spLocks noGrp="1"/>
          </p:cNvSpPr>
          <p:nvPr>
            <p:ph type="dt" sz="half" idx="10"/>
          </p:nvPr>
        </p:nvSpPr>
        <p:spPr/>
        <p:txBody>
          <a:bodyPr/>
          <a:lstStyle/>
          <a:p>
            <a:fld id="{7AB07605-B0F8-4C2A-9479-717D2AFFFCFA}" type="datetimeFigureOut">
              <a:rPr lang="en-US" smtClean="0"/>
              <a:t>10/14/2025</a:t>
            </a:fld>
            <a:endParaRPr lang="en-US"/>
          </a:p>
        </p:txBody>
      </p:sp>
      <p:sp>
        <p:nvSpPr>
          <p:cNvPr id="4" name="Footer Placeholder 3">
            <a:extLst>
              <a:ext uri="{FF2B5EF4-FFF2-40B4-BE49-F238E27FC236}">
                <a16:creationId xmlns:a16="http://schemas.microsoft.com/office/drawing/2014/main" id="{EE0F8964-729B-DA86-6DB2-BFE0A78BF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68D82-15E2-CCAF-7A36-8559962861B7}"/>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982136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307C73-5AA6-8092-A04D-354E72B09566}"/>
              </a:ext>
            </a:extLst>
          </p:cNvPr>
          <p:cNvSpPr>
            <a:spLocks noGrp="1"/>
          </p:cNvSpPr>
          <p:nvPr>
            <p:ph type="dt" sz="half" idx="10"/>
          </p:nvPr>
        </p:nvSpPr>
        <p:spPr/>
        <p:txBody>
          <a:bodyPr/>
          <a:lstStyle/>
          <a:p>
            <a:fld id="{7AB07605-B0F8-4C2A-9479-717D2AFFFCFA}" type="datetimeFigureOut">
              <a:rPr lang="en-US" smtClean="0"/>
              <a:t>10/14/2025</a:t>
            </a:fld>
            <a:endParaRPr lang="en-US"/>
          </a:p>
        </p:txBody>
      </p:sp>
      <p:sp>
        <p:nvSpPr>
          <p:cNvPr id="3" name="Footer Placeholder 2">
            <a:extLst>
              <a:ext uri="{FF2B5EF4-FFF2-40B4-BE49-F238E27FC236}">
                <a16:creationId xmlns:a16="http://schemas.microsoft.com/office/drawing/2014/main" id="{8920942F-1D73-1789-5E05-B8F72D5883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AC6E2A-2EDE-7EF1-00AC-77A479DB3B49}"/>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3544700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66A2-4714-56CB-16C9-6C67F360F120}"/>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3ACC1A2-7970-D742-0730-C45284218B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73BCEB-54BF-25CC-BB8E-CF2FB1E0FE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ED93761-12A3-724F-99D0-0A9A5F50D1EE}"/>
              </a:ext>
            </a:extLst>
          </p:cNvPr>
          <p:cNvSpPr>
            <a:spLocks noGrp="1"/>
          </p:cNvSpPr>
          <p:nvPr>
            <p:ph type="dt" sz="half" idx="10"/>
          </p:nvPr>
        </p:nvSpPr>
        <p:spPr/>
        <p:txBody>
          <a:bodyPr/>
          <a:lstStyle/>
          <a:p>
            <a:fld id="{7AB07605-B0F8-4C2A-9479-717D2AFFFCFA}" type="datetimeFigureOut">
              <a:rPr lang="en-US" smtClean="0"/>
              <a:t>10/14/2025</a:t>
            </a:fld>
            <a:endParaRPr lang="en-US"/>
          </a:p>
        </p:txBody>
      </p:sp>
      <p:sp>
        <p:nvSpPr>
          <p:cNvPr id="6" name="Footer Placeholder 5">
            <a:extLst>
              <a:ext uri="{FF2B5EF4-FFF2-40B4-BE49-F238E27FC236}">
                <a16:creationId xmlns:a16="http://schemas.microsoft.com/office/drawing/2014/main" id="{82DB395B-A1A0-6F38-D124-C0B19AF50F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CF092-958E-FC3F-587E-37E5AB120FE2}"/>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428687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56C51E-D691-4074-9C48-4F4A08DC4576}"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B09A-DF7B-4ABA-A973-070B8BA580DD}" type="slidenum">
              <a:rPr lang="en-US" smtClean="0"/>
              <a:t>‹#›</a:t>
            </a:fld>
            <a:endParaRPr lang="en-US"/>
          </a:p>
        </p:txBody>
      </p:sp>
    </p:spTree>
    <p:extLst>
      <p:ext uri="{BB962C8B-B14F-4D97-AF65-F5344CB8AC3E}">
        <p14:creationId xmlns:p14="http://schemas.microsoft.com/office/powerpoint/2010/main" val="1732370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CF76-95B1-FC82-4EB2-F5D978D79409}"/>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ED721EE-8AE7-CC65-E284-2952B7037D0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3892994-9DCD-B0B2-399A-6773183A149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C19E1F-4C4B-97E1-CE10-61EAB202A72F}"/>
              </a:ext>
            </a:extLst>
          </p:cNvPr>
          <p:cNvSpPr>
            <a:spLocks noGrp="1"/>
          </p:cNvSpPr>
          <p:nvPr>
            <p:ph type="dt" sz="half" idx="10"/>
          </p:nvPr>
        </p:nvSpPr>
        <p:spPr/>
        <p:txBody>
          <a:bodyPr/>
          <a:lstStyle/>
          <a:p>
            <a:fld id="{7AB07605-B0F8-4C2A-9479-717D2AFFFCFA}" type="datetimeFigureOut">
              <a:rPr lang="en-US" smtClean="0"/>
              <a:t>10/14/2025</a:t>
            </a:fld>
            <a:endParaRPr lang="en-US"/>
          </a:p>
        </p:txBody>
      </p:sp>
      <p:sp>
        <p:nvSpPr>
          <p:cNvPr id="6" name="Footer Placeholder 5">
            <a:extLst>
              <a:ext uri="{FF2B5EF4-FFF2-40B4-BE49-F238E27FC236}">
                <a16:creationId xmlns:a16="http://schemas.microsoft.com/office/drawing/2014/main" id="{6911C7E4-DCAC-1945-3B2A-6B6B8A144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A74AF-B566-D410-CE05-43501842774D}"/>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408252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A014-C1BE-2507-FEEE-7FCD523433D4}"/>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EFBDF-F25E-9BC7-0CCB-8888E942C4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5B50E-AF77-1B57-0148-17BED37BA158}"/>
              </a:ext>
            </a:extLst>
          </p:cNvPr>
          <p:cNvSpPr>
            <a:spLocks noGrp="1"/>
          </p:cNvSpPr>
          <p:nvPr>
            <p:ph type="dt" sz="half" idx="10"/>
          </p:nvPr>
        </p:nvSpPr>
        <p:spPr/>
        <p:txBody>
          <a:bodyPr/>
          <a:lstStyle/>
          <a:p>
            <a:fld id="{7AB07605-B0F8-4C2A-9479-717D2AFFFCFA}" type="datetimeFigureOut">
              <a:rPr lang="en-US" smtClean="0"/>
              <a:t>10/14/2025</a:t>
            </a:fld>
            <a:endParaRPr lang="en-US"/>
          </a:p>
        </p:txBody>
      </p:sp>
      <p:sp>
        <p:nvSpPr>
          <p:cNvPr id="5" name="Footer Placeholder 4">
            <a:extLst>
              <a:ext uri="{FF2B5EF4-FFF2-40B4-BE49-F238E27FC236}">
                <a16:creationId xmlns:a16="http://schemas.microsoft.com/office/drawing/2014/main" id="{0CCE3BDD-8C8C-708E-4718-BF452D03E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0370E-028F-613F-6EB1-2ED6D08D739D}"/>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2135163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6036F8-C9DB-22B9-9AE5-3C6309313A23}"/>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24BA74-1BB4-0F16-1524-126BEC8C95B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64D2D-88FA-47D2-C95A-35EA02F4DE5E}"/>
              </a:ext>
            </a:extLst>
          </p:cNvPr>
          <p:cNvSpPr>
            <a:spLocks noGrp="1"/>
          </p:cNvSpPr>
          <p:nvPr>
            <p:ph type="dt" sz="half" idx="10"/>
          </p:nvPr>
        </p:nvSpPr>
        <p:spPr/>
        <p:txBody>
          <a:bodyPr/>
          <a:lstStyle/>
          <a:p>
            <a:fld id="{7AB07605-B0F8-4C2A-9479-717D2AFFFCFA}" type="datetimeFigureOut">
              <a:rPr lang="en-US" smtClean="0"/>
              <a:t>10/14/2025</a:t>
            </a:fld>
            <a:endParaRPr lang="en-US"/>
          </a:p>
        </p:txBody>
      </p:sp>
      <p:sp>
        <p:nvSpPr>
          <p:cNvPr id="5" name="Footer Placeholder 4">
            <a:extLst>
              <a:ext uri="{FF2B5EF4-FFF2-40B4-BE49-F238E27FC236}">
                <a16:creationId xmlns:a16="http://schemas.microsoft.com/office/drawing/2014/main" id="{599290BD-4AA9-74F7-DB13-61E03324D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41723-075A-7331-6C5B-EA2307FA138A}"/>
              </a:ext>
            </a:extLst>
          </p:cNvPr>
          <p:cNvSpPr>
            <a:spLocks noGrp="1"/>
          </p:cNvSpPr>
          <p:nvPr>
            <p:ph type="sldNum" sz="quarter" idx="12"/>
          </p:nvPr>
        </p:nvSpPr>
        <p:spPr/>
        <p:txBody>
          <a:bodyPr/>
          <a:lstStyle/>
          <a:p>
            <a:fld id="{D9050562-C630-49FC-A269-D786FAD593E7}" type="slidenum">
              <a:rPr lang="en-US" smtClean="0"/>
              <a:t>‹#›</a:t>
            </a:fld>
            <a:endParaRPr lang="en-US"/>
          </a:p>
        </p:txBody>
      </p:sp>
    </p:spTree>
    <p:extLst>
      <p:ext uri="{BB962C8B-B14F-4D97-AF65-F5344CB8AC3E}">
        <p14:creationId xmlns:p14="http://schemas.microsoft.com/office/powerpoint/2010/main" val="4222431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56352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56C51E-D691-4074-9C48-4F4A08DC4576}"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B09A-DF7B-4ABA-A973-070B8BA580DD}" type="slidenum">
              <a:rPr lang="en-US" smtClean="0"/>
              <a:t>‹#›</a:t>
            </a:fld>
            <a:endParaRPr lang="en-US"/>
          </a:p>
        </p:txBody>
      </p:sp>
    </p:spTree>
    <p:extLst>
      <p:ext uri="{BB962C8B-B14F-4D97-AF65-F5344CB8AC3E}">
        <p14:creationId xmlns:p14="http://schemas.microsoft.com/office/powerpoint/2010/main" val="239885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56C51E-D691-4074-9C48-4F4A08DC4576}"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6B09A-DF7B-4ABA-A973-070B8BA580DD}" type="slidenum">
              <a:rPr lang="en-US" smtClean="0"/>
              <a:t>‹#›</a:t>
            </a:fld>
            <a:endParaRPr lang="en-US"/>
          </a:p>
        </p:txBody>
      </p:sp>
    </p:spTree>
    <p:extLst>
      <p:ext uri="{BB962C8B-B14F-4D97-AF65-F5344CB8AC3E}">
        <p14:creationId xmlns:p14="http://schemas.microsoft.com/office/powerpoint/2010/main" val="113161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56C51E-D691-4074-9C48-4F4A08DC4576}"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6B09A-DF7B-4ABA-A973-070B8BA580DD}" type="slidenum">
              <a:rPr lang="en-US" smtClean="0"/>
              <a:t>‹#›</a:t>
            </a:fld>
            <a:endParaRPr lang="en-US"/>
          </a:p>
        </p:txBody>
      </p:sp>
    </p:spTree>
    <p:extLst>
      <p:ext uri="{BB962C8B-B14F-4D97-AF65-F5344CB8AC3E}">
        <p14:creationId xmlns:p14="http://schemas.microsoft.com/office/powerpoint/2010/main" val="364843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56C51E-D691-4074-9C48-4F4A08DC4576}" type="datetimeFigureOut">
              <a:rPr lang="en-US" smtClean="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6B09A-DF7B-4ABA-A973-070B8BA580DD}" type="slidenum">
              <a:rPr lang="en-US" smtClean="0"/>
              <a:t>‹#›</a:t>
            </a:fld>
            <a:endParaRPr lang="en-US"/>
          </a:p>
        </p:txBody>
      </p:sp>
    </p:spTree>
    <p:extLst>
      <p:ext uri="{BB962C8B-B14F-4D97-AF65-F5344CB8AC3E}">
        <p14:creationId xmlns:p14="http://schemas.microsoft.com/office/powerpoint/2010/main" val="293174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6C51E-D691-4074-9C48-4F4A08DC4576}" type="datetimeFigureOut">
              <a:rPr lang="en-US" smtClean="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6B09A-DF7B-4ABA-A973-070B8BA580DD}" type="slidenum">
              <a:rPr lang="en-US" smtClean="0"/>
              <a:t>‹#›</a:t>
            </a:fld>
            <a:endParaRPr lang="en-US"/>
          </a:p>
        </p:txBody>
      </p:sp>
    </p:spTree>
    <p:extLst>
      <p:ext uri="{BB962C8B-B14F-4D97-AF65-F5344CB8AC3E}">
        <p14:creationId xmlns:p14="http://schemas.microsoft.com/office/powerpoint/2010/main" val="142923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56C51E-D691-4074-9C48-4F4A08DC4576}"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6B09A-DF7B-4ABA-A973-070B8BA580DD}" type="slidenum">
              <a:rPr lang="en-US" smtClean="0"/>
              <a:t>‹#›</a:t>
            </a:fld>
            <a:endParaRPr lang="en-US"/>
          </a:p>
        </p:txBody>
      </p:sp>
    </p:spTree>
    <p:extLst>
      <p:ext uri="{BB962C8B-B14F-4D97-AF65-F5344CB8AC3E}">
        <p14:creationId xmlns:p14="http://schemas.microsoft.com/office/powerpoint/2010/main" val="107459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56C51E-D691-4074-9C48-4F4A08DC4576}"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6B09A-DF7B-4ABA-A973-070B8BA580DD}" type="slidenum">
              <a:rPr lang="en-US" smtClean="0"/>
              <a:t>‹#›</a:t>
            </a:fld>
            <a:endParaRPr lang="en-US"/>
          </a:p>
        </p:txBody>
      </p:sp>
    </p:spTree>
    <p:extLst>
      <p:ext uri="{BB962C8B-B14F-4D97-AF65-F5344CB8AC3E}">
        <p14:creationId xmlns:p14="http://schemas.microsoft.com/office/powerpoint/2010/main" val="635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56C51E-D691-4074-9C48-4F4A08DC4576}" type="datetimeFigureOut">
              <a:rPr lang="en-US" smtClean="0"/>
              <a:t>10/14/2025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A6B09A-DF7B-4ABA-A973-070B8BA580DD}" type="slidenum">
              <a:rPr lang="en-US" smtClean="0"/>
              <a:t>‹#›</a:t>
            </a:fld>
            <a:endParaRPr lang="en-US"/>
          </a:p>
        </p:txBody>
      </p:sp>
    </p:spTree>
    <p:extLst>
      <p:ext uri="{BB962C8B-B14F-4D97-AF65-F5344CB8AC3E}">
        <p14:creationId xmlns:p14="http://schemas.microsoft.com/office/powerpoint/2010/main" val="3573188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929AF8-409B-0B3D-9918-73BA1F1D4182}"/>
              </a:ext>
            </a:extLst>
          </p:cNvPr>
          <p:cNvSpPr/>
          <p:nvPr userDrawn="1"/>
        </p:nvSpPr>
        <p:spPr>
          <a:xfrm>
            <a:off x="0" y="0"/>
            <a:ext cx="9144000" cy="6858000"/>
          </a:xfrm>
          <a:prstGeom prst="rect">
            <a:avLst/>
          </a:prstGeom>
          <a:solidFill>
            <a:srgbClr val="FFF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132C31F2-2AFD-7FDD-47B2-62A77E81411B}"/>
              </a:ext>
            </a:extLst>
          </p:cNvPr>
          <p:cNvSpPr>
            <a:spLocks noGrp="1"/>
          </p:cNvSpPr>
          <p:nvPr>
            <p:ph type="body" idx="1"/>
          </p:nvPr>
        </p:nvSpPr>
        <p:spPr>
          <a:xfrm>
            <a:off x="442912" y="1666875"/>
            <a:ext cx="8308181" cy="45100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F1694-D67D-EFFC-28DC-9C3521181F5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AB07605-B0F8-4C2A-9479-717D2AFFFCFA}" type="datetimeFigureOut">
              <a:rPr lang="en-US" smtClean="0"/>
              <a:t>10/14/2025</a:t>
            </a:fld>
            <a:endParaRPr lang="en-US"/>
          </a:p>
        </p:txBody>
      </p:sp>
      <p:sp>
        <p:nvSpPr>
          <p:cNvPr id="5" name="Footer Placeholder 4">
            <a:extLst>
              <a:ext uri="{FF2B5EF4-FFF2-40B4-BE49-F238E27FC236}">
                <a16:creationId xmlns:a16="http://schemas.microsoft.com/office/drawing/2014/main" id="{47ABCFDD-D09D-3EA4-1D18-D760AA52F52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BDB6F1-9E19-D2BB-9547-AEA417862DB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9050562-C630-49FC-A269-D786FAD593E7}" type="slidenum">
              <a:rPr lang="en-US" smtClean="0"/>
              <a:t>‹#›</a:t>
            </a:fld>
            <a:endParaRPr lang="en-US"/>
          </a:p>
        </p:txBody>
      </p:sp>
      <p:pic>
        <p:nvPicPr>
          <p:cNvPr id="7" name="Picture 2" descr="A close-up of a sign&#10;&#10;Description automatically generated">
            <a:extLst>
              <a:ext uri="{FF2B5EF4-FFF2-40B4-BE49-F238E27FC236}">
                <a16:creationId xmlns:a16="http://schemas.microsoft.com/office/drawing/2014/main" id="{0EF5F31B-850C-D45C-85D4-2621FEC2E7C1}"/>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0523" t="13172" r="10528" b="13652"/>
          <a:stretch/>
        </p:blipFill>
        <p:spPr bwMode="auto">
          <a:xfrm>
            <a:off x="935831" y="428625"/>
            <a:ext cx="1821656" cy="9525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83FC305-4410-5448-72D6-884497ED1518}"/>
              </a:ext>
            </a:extLst>
          </p:cNvPr>
          <p:cNvSpPr/>
          <p:nvPr userDrawn="1"/>
        </p:nvSpPr>
        <p:spPr>
          <a:xfrm>
            <a:off x="221457" y="257175"/>
            <a:ext cx="8708231" cy="6419850"/>
          </a:xfrm>
          <a:prstGeom prst="rect">
            <a:avLst/>
          </a:prstGeom>
          <a:noFill/>
          <a:ln w="57150">
            <a:solidFill>
              <a:srgbClr val="66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1BF6AB93-4F9A-872A-FBAD-91E0C261EC7C}"/>
              </a:ext>
            </a:extLst>
          </p:cNvPr>
          <p:cNvSpPr txBox="1"/>
          <p:nvPr userDrawn="1"/>
        </p:nvSpPr>
        <p:spPr>
          <a:xfrm>
            <a:off x="2278857" y="381000"/>
            <a:ext cx="6422231" cy="784830"/>
          </a:xfrm>
          <a:prstGeom prst="rect">
            <a:avLst/>
          </a:prstGeom>
          <a:noFill/>
        </p:spPr>
        <p:txBody>
          <a:bodyPr wrap="square" rtlCol="0">
            <a:spAutoFit/>
          </a:bodyPr>
          <a:lstStyle/>
          <a:p>
            <a:pPr algn="ctr"/>
            <a:r>
              <a:rPr lang="en-US" sz="2250" b="1" i="1" dirty="0">
                <a:solidFill>
                  <a:srgbClr val="663300"/>
                </a:solidFill>
                <a:latin typeface="Bookman Old Style" panose="02050604050505020204" pitchFamily="18" charset="0"/>
              </a:rPr>
              <a:t>The Growth and Development</a:t>
            </a:r>
          </a:p>
          <a:p>
            <a:pPr algn="ctr"/>
            <a:r>
              <a:rPr lang="en-US" sz="2250" b="1" i="1" dirty="0">
                <a:solidFill>
                  <a:srgbClr val="663300"/>
                </a:solidFill>
                <a:latin typeface="Bookman Old Style" panose="02050604050505020204" pitchFamily="18" charset="0"/>
              </a:rPr>
              <a:t>of the New Testament Church</a:t>
            </a:r>
          </a:p>
        </p:txBody>
      </p:sp>
      <p:cxnSp>
        <p:nvCxnSpPr>
          <p:cNvPr id="12" name="Straight Connector 11">
            <a:extLst>
              <a:ext uri="{FF2B5EF4-FFF2-40B4-BE49-F238E27FC236}">
                <a16:creationId xmlns:a16="http://schemas.microsoft.com/office/drawing/2014/main" id="{17909D54-E722-0D2A-D990-CEA32E837597}"/>
              </a:ext>
            </a:extLst>
          </p:cNvPr>
          <p:cNvCxnSpPr>
            <a:cxnSpLocks/>
          </p:cNvCxnSpPr>
          <p:nvPr userDrawn="1"/>
        </p:nvCxnSpPr>
        <p:spPr>
          <a:xfrm>
            <a:off x="435769" y="1543050"/>
            <a:ext cx="8308181" cy="0"/>
          </a:xfrm>
          <a:prstGeom prst="line">
            <a:avLst/>
          </a:prstGeom>
          <a:ln w="28575">
            <a:solidFill>
              <a:srgbClr val="6633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952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842468780"/>
      </p:ext>
    </p:extLst>
  </p:cSld>
  <p:clrMap bg1="lt1" tx1="dk1" bg2="lt2" tx2="dk2" accent1="accent1" accent2="accent2" accent3="accent3" accent4="accent4" accent5="accent5" accent6="accent6" hlink="hlink" folHlink="folHlink"/>
  <p:sldLayoutIdLst>
    <p:sldLayoutId id="2147483685"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BAE4-D78F-5D49-1DEE-D315567C0DC2}"/>
              </a:ext>
            </a:extLst>
          </p:cNvPr>
          <p:cNvSpPr>
            <a:spLocks noGrp="1"/>
          </p:cNvSpPr>
          <p:nvPr>
            <p:ph type="ctrTitle"/>
          </p:nvPr>
        </p:nvSpPr>
        <p:spPr>
          <a:xfrm>
            <a:off x="590107" y="1685889"/>
            <a:ext cx="7772400" cy="1655762"/>
          </a:xfrm>
        </p:spPr>
        <p:txBody>
          <a:bodyPr>
            <a:normAutofit/>
          </a:bodyPr>
          <a:lstStyle/>
          <a:p>
            <a:r>
              <a:rPr lang="en-US" sz="8800" dirty="0">
                <a:solidFill>
                  <a:schemeClr val="bg1"/>
                </a:solidFill>
              </a:rPr>
              <a:t>Acts, part 1</a:t>
            </a:r>
          </a:p>
        </p:txBody>
      </p:sp>
      <p:sp>
        <p:nvSpPr>
          <p:cNvPr id="3" name="Subtitle 2">
            <a:extLst>
              <a:ext uri="{FF2B5EF4-FFF2-40B4-BE49-F238E27FC236}">
                <a16:creationId xmlns:a16="http://schemas.microsoft.com/office/drawing/2014/main" id="{2DA65580-B3DB-114C-8867-409C2012B433}"/>
              </a:ext>
            </a:extLst>
          </p:cNvPr>
          <p:cNvSpPr>
            <a:spLocks noGrp="1"/>
          </p:cNvSpPr>
          <p:nvPr>
            <p:ph type="subTitle" idx="1"/>
          </p:nvPr>
        </p:nvSpPr>
        <p:spPr/>
        <p:txBody>
          <a:bodyPr>
            <a:normAutofit/>
          </a:bodyPr>
          <a:lstStyle/>
          <a:p>
            <a:r>
              <a:rPr lang="en-US" sz="4400" dirty="0">
                <a:solidFill>
                  <a:schemeClr val="bg1"/>
                </a:solidFill>
              </a:rPr>
              <a:t>Lesson 19</a:t>
            </a:r>
          </a:p>
          <a:p>
            <a:r>
              <a:rPr lang="en-US" sz="4400">
                <a:solidFill>
                  <a:schemeClr val="bg1"/>
                </a:solidFill>
              </a:rPr>
              <a:t>Acts 12:25-13:12</a:t>
            </a:r>
            <a:endParaRPr lang="en-US" sz="4400" dirty="0">
              <a:solidFill>
                <a:schemeClr val="bg1"/>
              </a:solidFill>
            </a:endParaRPr>
          </a:p>
        </p:txBody>
      </p:sp>
    </p:spTree>
    <p:extLst>
      <p:ext uri="{BB962C8B-B14F-4D97-AF65-F5344CB8AC3E}">
        <p14:creationId xmlns:p14="http://schemas.microsoft.com/office/powerpoint/2010/main" val="120844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F5CCC-6AF7-D3C0-DE87-C177C1F88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AF689-F1A6-3C82-ABA5-16B1FB4720B8}"/>
              </a:ext>
            </a:extLst>
          </p:cNvPr>
          <p:cNvSpPr>
            <a:spLocks noGrp="1"/>
          </p:cNvSpPr>
          <p:nvPr>
            <p:ph type="title"/>
          </p:nvPr>
        </p:nvSpPr>
        <p:spPr/>
        <p:txBody>
          <a:bodyPr/>
          <a:lstStyle/>
          <a:p>
            <a:r>
              <a:rPr lang="en-US" dirty="0"/>
              <a:t>Elymas made blind</a:t>
            </a:r>
          </a:p>
        </p:txBody>
      </p:sp>
      <p:sp>
        <p:nvSpPr>
          <p:cNvPr id="3" name="Content Placeholder 2">
            <a:extLst>
              <a:ext uri="{FF2B5EF4-FFF2-40B4-BE49-F238E27FC236}">
                <a16:creationId xmlns:a16="http://schemas.microsoft.com/office/drawing/2014/main" id="{E76505CA-6CAA-9E24-CF34-CEE2E42041BE}"/>
              </a:ext>
            </a:extLst>
          </p:cNvPr>
          <p:cNvSpPr>
            <a:spLocks noGrp="1"/>
          </p:cNvSpPr>
          <p:nvPr>
            <p:ph idx="1"/>
          </p:nvPr>
        </p:nvSpPr>
        <p:spPr/>
        <p:txBody>
          <a:bodyPr>
            <a:normAutofit/>
          </a:bodyPr>
          <a:lstStyle/>
          <a:p>
            <a:r>
              <a:rPr lang="en-US" sz="3200" dirty="0"/>
              <a:t>Elymas interpretation of sorcerer</a:t>
            </a:r>
          </a:p>
          <a:p>
            <a:r>
              <a:rPr lang="en-US" sz="3200" dirty="0"/>
              <a:t>Why not hear Barnabas and Saul?</a:t>
            </a:r>
          </a:p>
          <a:p>
            <a:r>
              <a:rPr lang="en-US" sz="3200" dirty="0"/>
              <a:t>He would be exposed as a false prophet if Sergius Paulas listened to Barnabas and Saul</a:t>
            </a:r>
          </a:p>
          <a:p>
            <a:r>
              <a:rPr lang="en-US" sz="3200" dirty="0"/>
              <a:t>Thus, he would lose his popularity with the proconsul</a:t>
            </a:r>
          </a:p>
          <a:p>
            <a:pPr lvl="1"/>
            <a:r>
              <a:rPr lang="en-US" sz="3200" dirty="0"/>
              <a:t>And his source of income, </a:t>
            </a:r>
            <a:r>
              <a:rPr lang="en-US" sz="3200" dirty="0" err="1"/>
              <a:t>etc</a:t>
            </a:r>
            <a:endParaRPr lang="en-US" sz="3200" dirty="0"/>
          </a:p>
        </p:txBody>
      </p:sp>
    </p:spTree>
    <p:extLst>
      <p:ext uri="{BB962C8B-B14F-4D97-AF65-F5344CB8AC3E}">
        <p14:creationId xmlns:p14="http://schemas.microsoft.com/office/powerpoint/2010/main" val="105022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6E260-5CBA-EF0E-AC3C-A29A2203B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309A11-39EB-640F-2EB6-BCB500A57CF7}"/>
              </a:ext>
            </a:extLst>
          </p:cNvPr>
          <p:cNvSpPr>
            <a:spLocks noGrp="1"/>
          </p:cNvSpPr>
          <p:nvPr>
            <p:ph type="title"/>
          </p:nvPr>
        </p:nvSpPr>
        <p:spPr/>
        <p:txBody>
          <a:bodyPr/>
          <a:lstStyle/>
          <a:p>
            <a:r>
              <a:rPr lang="en-US" dirty="0"/>
              <a:t>Saul called Paul</a:t>
            </a:r>
          </a:p>
        </p:txBody>
      </p:sp>
      <p:sp>
        <p:nvSpPr>
          <p:cNvPr id="3" name="Content Placeholder 2">
            <a:extLst>
              <a:ext uri="{FF2B5EF4-FFF2-40B4-BE49-F238E27FC236}">
                <a16:creationId xmlns:a16="http://schemas.microsoft.com/office/drawing/2014/main" id="{FAE4D789-F925-378E-EEDD-7F35356D620F}"/>
              </a:ext>
            </a:extLst>
          </p:cNvPr>
          <p:cNvSpPr>
            <a:spLocks noGrp="1"/>
          </p:cNvSpPr>
          <p:nvPr>
            <p:ph idx="1"/>
          </p:nvPr>
        </p:nvSpPr>
        <p:spPr/>
        <p:txBody>
          <a:bodyPr/>
          <a:lstStyle/>
          <a:p>
            <a:r>
              <a:rPr lang="en-US" sz="3200" dirty="0"/>
              <a:t>Saul is Hebrew; Paul is Roman</a:t>
            </a:r>
          </a:p>
          <a:p>
            <a:r>
              <a:rPr lang="en-US" sz="3200" dirty="0"/>
              <a:t>It is now Paul and Barnabas (order reversed)</a:t>
            </a:r>
          </a:p>
          <a:p>
            <a:r>
              <a:rPr lang="en-US" sz="3200" dirty="0"/>
              <a:t>Paul looked intently at Elymas</a:t>
            </a:r>
          </a:p>
          <a:p>
            <a:r>
              <a:rPr lang="en-US" sz="3200" dirty="0"/>
              <a:t>Paul, moved by the Spirit, rebuked Elymas severely</a:t>
            </a:r>
          </a:p>
          <a:p>
            <a:r>
              <a:rPr lang="en-US" sz="3200" dirty="0"/>
              <a:t>Elymas is made blind for a time</a:t>
            </a:r>
          </a:p>
          <a:p>
            <a:endParaRPr lang="en-US" dirty="0"/>
          </a:p>
        </p:txBody>
      </p:sp>
    </p:spTree>
    <p:extLst>
      <p:ext uri="{BB962C8B-B14F-4D97-AF65-F5344CB8AC3E}">
        <p14:creationId xmlns:p14="http://schemas.microsoft.com/office/powerpoint/2010/main" val="39373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7E2E5-D176-E29A-52A5-147E7192B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8616A-D9BB-54EB-0D72-BAFF01C33DFB}"/>
              </a:ext>
            </a:extLst>
          </p:cNvPr>
          <p:cNvSpPr>
            <a:spLocks noGrp="1"/>
          </p:cNvSpPr>
          <p:nvPr>
            <p:ph type="title"/>
          </p:nvPr>
        </p:nvSpPr>
        <p:spPr/>
        <p:txBody>
          <a:bodyPr/>
          <a:lstStyle/>
          <a:p>
            <a:r>
              <a:rPr lang="en-US" dirty="0"/>
              <a:t>The proconsul believed</a:t>
            </a:r>
          </a:p>
        </p:txBody>
      </p:sp>
      <p:sp>
        <p:nvSpPr>
          <p:cNvPr id="3" name="Content Placeholder 2">
            <a:extLst>
              <a:ext uri="{FF2B5EF4-FFF2-40B4-BE49-F238E27FC236}">
                <a16:creationId xmlns:a16="http://schemas.microsoft.com/office/drawing/2014/main" id="{D5C2722E-CBE5-94BB-D95D-A8FC7ED41EE7}"/>
              </a:ext>
            </a:extLst>
          </p:cNvPr>
          <p:cNvSpPr>
            <a:spLocks noGrp="1"/>
          </p:cNvSpPr>
          <p:nvPr>
            <p:ph idx="1"/>
          </p:nvPr>
        </p:nvSpPr>
        <p:spPr/>
        <p:txBody>
          <a:bodyPr>
            <a:normAutofit/>
          </a:bodyPr>
          <a:lstStyle/>
          <a:p>
            <a:r>
              <a:rPr lang="en-US" sz="3200" dirty="0"/>
              <a:t>Sergius Paulas believed the preaching of Paul about Jesus</a:t>
            </a:r>
          </a:p>
          <a:p>
            <a:pPr lvl="1"/>
            <a:r>
              <a:rPr lang="en-US" sz="3200" dirty="0"/>
              <a:t>And that Elymas was an imposter</a:t>
            </a:r>
          </a:p>
          <a:p>
            <a:r>
              <a:rPr lang="en-US" sz="3200" dirty="0"/>
              <a:t>He was astonished at the teaching of the Lord</a:t>
            </a:r>
          </a:p>
          <a:p>
            <a:r>
              <a:rPr lang="en-US" sz="3200" dirty="0"/>
              <a:t>Signs accompanied the early teaching of the apostles  (Mark 16:20; Acts 14:3)</a:t>
            </a:r>
          </a:p>
        </p:txBody>
      </p:sp>
    </p:spTree>
    <p:extLst>
      <p:ext uri="{BB962C8B-B14F-4D97-AF65-F5344CB8AC3E}">
        <p14:creationId xmlns:p14="http://schemas.microsoft.com/office/powerpoint/2010/main" val="2985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5D75-A676-C11B-DDF9-B410724E1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10201-BE27-0C03-38DF-93873949AC6D}"/>
              </a:ext>
            </a:extLst>
          </p:cNvPr>
          <p:cNvSpPr>
            <a:spLocks noGrp="1"/>
          </p:cNvSpPr>
          <p:nvPr>
            <p:ph type="title"/>
          </p:nvPr>
        </p:nvSpPr>
        <p:spPr/>
        <p:txBody>
          <a:bodyPr/>
          <a:lstStyle/>
          <a:p>
            <a:r>
              <a:rPr lang="en-US" dirty="0"/>
              <a:t>Gospel Spreads</a:t>
            </a:r>
          </a:p>
        </p:txBody>
      </p:sp>
      <p:sp>
        <p:nvSpPr>
          <p:cNvPr id="3" name="Content Placeholder 2">
            <a:extLst>
              <a:ext uri="{FF2B5EF4-FFF2-40B4-BE49-F238E27FC236}">
                <a16:creationId xmlns:a16="http://schemas.microsoft.com/office/drawing/2014/main" id="{B5EB5426-C6C6-B374-EA3F-656FFAF419D5}"/>
              </a:ext>
            </a:extLst>
          </p:cNvPr>
          <p:cNvSpPr>
            <a:spLocks noGrp="1"/>
          </p:cNvSpPr>
          <p:nvPr>
            <p:ph idx="1"/>
          </p:nvPr>
        </p:nvSpPr>
        <p:spPr/>
        <p:txBody>
          <a:bodyPr/>
          <a:lstStyle/>
          <a:p>
            <a:r>
              <a:rPr lang="en-US" sz="3200" dirty="0"/>
              <a:t>You shall be my witnesses</a:t>
            </a:r>
          </a:p>
          <a:p>
            <a:pPr lvl="1"/>
            <a:r>
              <a:rPr lang="en-US" sz="3200" dirty="0"/>
              <a:t>In Jerusalem</a:t>
            </a:r>
          </a:p>
          <a:p>
            <a:pPr lvl="1"/>
            <a:r>
              <a:rPr lang="en-US" sz="3200" dirty="0"/>
              <a:t>In Judea and Samaria</a:t>
            </a:r>
          </a:p>
          <a:p>
            <a:pPr lvl="1"/>
            <a:r>
              <a:rPr lang="en-US" sz="3200" dirty="0"/>
              <a:t>To the end of the earth</a:t>
            </a:r>
          </a:p>
          <a:p>
            <a:r>
              <a:rPr lang="en-US" sz="3200" dirty="0"/>
              <a:t>Go into all the world</a:t>
            </a:r>
          </a:p>
          <a:p>
            <a:pPr lvl="1"/>
            <a:r>
              <a:rPr lang="en-US" sz="3200" dirty="0"/>
              <a:t>Preached to every creature under heaven</a:t>
            </a:r>
          </a:p>
          <a:p>
            <a:pPr lvl="1"/>
            <a:endParaRPr lang="en-US" dirty="0"/>
          </a:p>
        </p:txBody>
      </p:sp>
    </p:spTree>
    <p:extLst>
      <p:ext uri="{BB962C8B-B14F-4D97-AF65-F5344CB8AC3E}">
        <p14:creationId xmlns:p14="http://schemas.microsoft.com/office/powerpoint/2010/main" val="4307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 name="Title 3"/>
          <p:cNvSpPr txBox="1">
            <a:spLocks noGrp="1"/>
          </p:cNvSpPr>
          <p:nvPr>
            <p:ph type="title" idx="4294967295"/>
          </p:nvPr>
        </p:nvSpPr>
        <p:spPr>
          <a:xfrm>
            <a:off x="457200" y="274638"/>
            <a:ext cx="8229600" cy="1143001"/>
          </a:xfrm>
          <a:prstGeom prst="rect">
            <a:avLst/>
          </a:prstGeom>
        </p:spPr>
        <p:txBody>
          <a:bodyPr/>
          <a:lstStyle>
            <a:lvl1pPr>
              <a:defRPr>
                <a:solidFill>
                  <a:srgbClr val="FFFFFF"/>
                </a:solidFill>
              </a:defRPr>
            </a:lvl1pPr>
          </a:lstStyle>
          <a:p>
            <a:r>
              <a:t>Slide Title</a:t>
            </a:r>
          </a:p>
        </p:txBody>
      </p:sp>
      <p:pic>
        <p:nvPicPr>
          <p:cNvPr id="21" name="HymnSlide" descr="HymnSlide"/>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2" name="HymnText"/>
          <p:cNvSpPr txBox="1"/>
          <p:nvPr/>
        </p:nvSpPr>
        <p:spPr>
          <a:xfrm>
            <a:off x="198119" y="6400799"/>
            <a:ext cx="8747762"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defRPr>
                <a:solidFill>
                  <a:srgbClr val="FFFFFF"/>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HymnText"/>
          <p:cNvSpPr txBox="1"/>
          <p:nvPr/>
        </p:nvSpPr>
        <p:spPr>
          <a:xfrm>
            <a:off x="1239519" y="5105122"/>
            <a:ext cx="1905001"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gn="ctr">
              <a:defRPr sz="7200" b="1">
                <a:solidFill>
                  <a:srgbClr val="FFFFFF"/>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2000" b="1" i="0" u="none" strike="noStrike" kern="0" cap="none" spc="0" normalizeH="0" baseline="0" noProof="0" dirty="0">
                <a:ln>
                  <a:noFill/>
                </a:ln>
                <a:solidFill>
                  <a:srgbClr val="FFFFFF"/>
                </a:solidFill>
                <a:effectLst/>
                <a:uLnTx/>
                <a:uFillTx/>
                <a:latin typeface="Calibri"/>
                <a:ea typeface="Calibri"/>
                <a:cs typeface="Calibri"/>
                <a:sym typeface="Calibri"/>
              </a:rPr>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BB723-9031-E80E-0086-E0106945466F}"/>
            </a:ext>
          </a:extLst>
        </p:cNvPr>
        <p:cNvGrpSpPr/>
        <p:nvPr/>
      </p:nvGrpSpPr>
      <p:grpSpPr>
        <a:xfrm>
          <a:off x="0" y="0"/>
          <a:ext cx="0" cy="0"/>
          <a:chOff x="0" y="0"/>
          <a:chExt cx="0" cy="0"/>
        </a:xfrm>
      </p:grpSpPr>
      <p:sp>
        <p:nvSpPr>
          <p:cNvPr id="9218" name="Rectangle 3">
            <a:extLst>
              <a:ext uri="{FF2B5EF4-FFF2-40B4-BE49-F238E27FC236}">
                <a16:creationId xmlns:a16="http://schemas.microsoft.com/office/drawing/2014/main" id="{C923CF2A-2957-5703-38AC-2F8F5AB775DE}"/>
              </a:ext>
            </a:extLst>
          </p:cNvPr>
          <p:cNvSpPr>
            <a:spLocks noGrp="1" noChangeArrowheads="1"/>
          </p:cNvSpPr>
          <p:nvPr>
            <p:ph idx="4294967295"/>
          </p:nvPr>
        </p:nvSpPr>
        <p:spPr>
          <a:xfrm>
            <a:off x="457200" y="1692876"/>
            <a:ext cx="8515350" cy="4806778"/>
          </a:xfrm>
        </p:spPr>
        <p:txBody>
          <a:bodyPr>
            <a:normAutofit/>
          </a:bodyPr>
          <a:lstStyle/>
          <a:p>
            <a:pPr marL="347663" indent="-347663">
              <a:buNone/>
            </a:pPr>
            <a:r>
              <a:rPr lang="en-US" altLang="en-US" sz="2400" b="1" dirty="0">
                <a:latin typeface="Calibri" panose="020F0502020204030204" pitchFamily="34" charset="0"/>
                <a:ea typeface="Calibri" panose="020F0502020204030204" pitchFamily="34" charset="0"/>
                <a:cs typeface="Calibri" panose="020F0502020204030204" pitchFamily="34" charset="0"/>
              </a:rPr>
              <a:t>General Introduction</a:t>
            </a:r>
          </a:p>
          <a:p>
            <a:pPr marL="347663" indent="-347663">
              <a:buFont typeface="Wingdings" panose="05000000000000000000" pitchFamily="2" charset="2"/>
              <a:buChar char="§"/>
            </a:pPr>
            <a:r>
              <a:rPr lang="en-US" altLang="en-US" sz="2400" b="1" dirty="0">
                <a:latin typeface="Calibri" panose="020F0502020204030204" pitchFamily="34" charset="0"/>
                <a:ea typeface="Calibri" panose="020F0502020204030204" pitchFamily="34" charset="0"/>
                <a:cs typeface="Calibri" panose="020F0502020204030204" pitchFamily="34" charset="0"/>
              </a:rPr>
              <a:t>Text  </a:t>
            </a:r>
            <a:r>
              <a:rPr lang="en-US" altLang="en-US" sz="2400" b="1" dirty="0">
                <a:solidFill>
                  <a:srgbClr val="800000"/>
                </a:solidFill>
                <a:latin typeface="Calibri" panose="020F0502020204030204" pitchFamily="34" charset="0"/>
                <a:ea typeface="Calibri" panose="020F0502020204030204" pitchFamily="34" charset="0"/>
                <a:cs typeface="Calibri" panose="020F0502020204030204" pitchFamily="34" charset="0"/>
              </a:rPr>
              <a:t>Acts 1:1 – 15:35</a:t>
            </a:r>
          </a:p>
          <a:p>
            <a:pPr marL="652463" lvl="1" indent="-309563">
              <a:buFont typeface="Wingdings" panose="05000000000000000000" pitchFamily="2" charset="2"/>
              <a:buChar char="ü"/>
            </a:pPr>
            <a:r>
              <a:rPr lang="en-US" altLang="en-US" sz="2000" b="1" dirty="0">
                <a:latin typeface="Calibri" panose="020F0502020204030204" pitchFamily="34" charset="0"/>
                <a:ea typeface="Calibri" panose="020F0502020204030204" pitchFamily="34" charset="0"/>
                <a:cs typeface="Calibri" panose="020F0502020204030204" pitchFamily="34" charset="0"/>
              </a:rPr>
              <a:t>Begins with Jesus’ ascension</a:t>
            </a:r>
          </a:p>
          <a:p>
            <a:pPr marL="652463" lvl="1" indent="-309563">
              <a:buFont typeface="Wingdings" panose="05000000000000000000" pitchFamily="2" charset="2"/>
              <a:buChar char="ü"/>
            </a:pPr>
            <a:r>
              <a:rPr lang="en-US" altLang="en-US" sz="2000" b="1" dirty="0">
                <a:latin typeface="Calibri" panose="020F0502020204030204" pitchFamily="34" charset="0"/>
                <a:ea typeface="Calibri" panose="020F0502020204030204" pitchFamily="34" charset="0"/>
                <a:cs typeface="Calibri" panose="020F0502020204030204" pitchFamily="34" charset="0"/>
              </a:rPr>
              <a:t>Coming of the N.T. kingdom, its early growth in &amp; around Jerusalem </a:t>
            </a:r>
            <a:r>
              <a:rPr lang="en-US" altLang="en-US" sz="2000" b="1" i="1" dirty="0">
                <a:latin typeface="Calibri" panose="020F0502020204030204" pitchFamily="34" charset="0"/>
                <a:ea typeface="Calibri" panose="020F0502020204030204" pitchFamily="34" charset="0"/>
                <a:cs typeface="Calibri" panose="020F0502020204030204" pitchFamily="34" charset="0"/>
              </a:rPr>
              <a:t>(Jews)</a:t>
            </a:r>
          </a:p>
          <a:p>
            <a:pPr marL="652463" lvl="1" indent="-309563">
              <a:buFont typeface="Wingdings" panose="05000000000000000000" pitchFamily="2" charset="2"/>
              <a:buChar char="ü"/>
            </a:pPr>
            <a:r>
              <a:rPr lang="en-US" altLang="en-US" sz="2000" b="1" dirty="0">
                <a:latin typeface="Calibri" panose="020F0502020204030204" pitchFamily="34" charset="0"/>
                <a:ea typeface="Calibri" panose="020F0502020204030204" pitchFamily="34" charset="0"/>
                <a:cs typeface="Calibri" panose="020F0502020204030204" pitchFamily="34" charset="0"/>
              </a:rPr>
              <a:t>The kingdom spreads out from Judea/Samaria &amp; into the world </a:t>
            </a:r>
            <a:r>
              <a:rPr lang="en-US" altLang="en-US" sz="2000" b="1" i="1" dirty="0">
                <a:latin typeface="Calibri" panose="020F0502020204030204" pitchFamily="34" charset="0"/>
                <a:ea typeface="Calibri" panose="020F0502020204030204" pitchFamily="34" charset="0"/>
                <a:cs typeface="Calibri" panose="020F0502020204030204" pitchFamily="34" charset="0"/>
              </a:rPr>
              <a:t>(Gentiles)</a:t>
            </a:r>
          </a:p>
          <a:p>
            <a:pPr marL="652463" lvl="1" indent="-309563">
              <a:spcAft>
                <a:spcPct val="50000"/>
              </a:spcAft>
              <a:buFont typeface="Wingdings" panose="05000000000000000000" pitchFamily="2" charset="2"/>
              <a:buChar char="ü"/>
            </a:pPr>
            <a:r>
              <a:rPr lang="en-US" altLang="en-US" sz="2000" b="1" dirty="0">
                <a:latin typeface="Calibri" panose="020F0502020204030204" pitchFamily="34" charset="0"/>
                <a:ea typeface="Calibri" panose="020F0502020204030204" pitchFamily="34" charset="0"/>
                <a:cs typeface="Calibri" panose="020F0502020204030204" pitchFamily="34" charset="0"/>
              </a:rPr>
              <a:t>Concludes with 1st journey &amp; </a:t>
            </a:r>
            <a:r>
              <a:rPr lang="en-US" altLang="en-US" sz="2000" b="1" i="1" dirty="0">
                <a:latin typeface="Calibri" panose="020F0502020204030204" pitchFamily="34" charset="0"/>
                <a:ea typeface="Calibri" panose="020F0502020204030204" pitchFamily="34" charset="0"/>
                <a:cs typeface="Calibri" panose="020F0502020204030204" pitchFamily="34" charset="0"/>
              </a:rPr>
              <a:t>“Jerusalem Conference”</a:t>
            </a:r>
            <a:r>
              <a:rPr lang="en-US" altLang="en-US" sz="2000" b="1" dirty="0">
                <a:latin typeface="Calibri" panose="020F0502020204030204" pitchFamily="34" charset="0"/>
                <a:ea typeface="Calibri" panose="020F0502020204030204" pitchFamily="34" charset="0"/>
                <a:cs typeface="Calibri" panose="020F0502020204030204" pitchFamily="34" charset="0"/>
              </a:rPr>
              <a:t> re: circumcision</a:t>
            </a:r>
          </a:p>
          <a:p>
            <a:pPr marL="347663" indent="-347663">
              <a:buFont typeface="Wingdings" panose="05000000000000000000" pitchFamily="2" charset="2"/>
              <a:buChar char="§"/>
            </a:pPr>
            <a:r>
              <a:rPr lang="en-US" altLang="en-US" sz="2400" b="1" dirty="0">
                <a:latin typeface="Calibri" panose="020F0502020204030204" pitchFamily="34" charset="0"/>
                <a:ea typeface="Calibri" panose="020F0502020204030204" pitchFamily="34" charset="0"/>
                <a:cs typeface="Calibri" panose="020F0502020204030204" pitchFamily="34" charset="0"/>
              </a:rPr>
              <a:t>Outlines For The Book  </a:t>
            </a:r>
            <a:r>
              <a:rPr lang="en-US" altLang="en-US" sz="2400" b="1" i="1" dirty="0">
                <a:latin typeface="Calibri" panose="020F0502020204030204" pitchFamily="34" charset="0"/>
                <a:ea typeface="Calibri" panose="020F0502020204030204" pitchFamily="34" charset="0"/>
                <a:cs typeface="Calibri" panose="020F0502020204030204" pitchFamily="34" charset="0"/>
              </a:rPr>
              <a:t>(Helpful to see the book’s message)</a:t>
            </a:r>
          </a:p>
          <a:p>
            <a:pPr marL="652463" lvl="1" indent="-309563">
              <a:buFont typeface="Wingdings" panose="05000000000000000000" pitchFamily="2" charset="2"/>
              <a:buChar char="ü"/>
            </a:pPr>
            <a:r>
              <a:rPr lang="en-US" altLang="en-US" sz="2000" b="1" dirty="0">
                <a:latin typeface="Calibri" panose="020F0502020204030204" pitchFamily="34" charset="0"/>
                <a:ea typeface="Calibri" panose="020F0502020204030204" pitchFamily="34" charset="0"/>
                <a:cs typeface="Calibri" panose="020F0502020204030204" pitchFamily="34" charset="0"/>
              </a:rPr>
              <a:t>Textually  </a:t>
            </a:r>
            <a:r>
              <a:rPr lang="en-US" altLang="en-US" sz="2000" b="1" dirty="0">
                <a:solidFill>
                  <a:srgbClr val="800000"/>
                </a:solidFill>
                <a:latin typeface="Calibri" panose="020F0502020204030204" pitchFamily="34" charset="0"/>
                <a:ea typeface="Calibri" panose="020F0502020204030204" pitchFamily="34" charset="0"/>
                <a:cs typeface="Calibri" panose="020F0502020204030204" pitchFamily="34" charset="0"/>
              </a:rPr>
              <a:t>Acts 1:8     </a:t>
            </a:r>
            <a:r>
              <a:rPr lang="en-US" altLang="en-US" sz="2000" b="1" i="1" dirty="0">
                <a:solidFill>
                  <a:srgbClr val="002060"/>
                </a:solidFill>
                <a:latin typeface="Calibri" panose="020F0502020204030204" pitchFamily="34" charset="0"/>
                <a:ea typeface="Calibri" panose="020F0502020204030204" pitchFamily="34" charset="0"/>
                <a:cs typeface="Calibri" panose="020F0502020204030204" pitchFamily="34" charset="0"/>
              </a:rPr>
              <a:t>[Jesus’ orders for the apostles’ work]		   	     </a:t>
            </a:r>
            <a:r>
              <a:rPr lang="en-US" altLang="en-US" sz="2000" b="1" dirty="0">
                <a:latin typeface="Calibri" panose="020F0502020204030204" pitchFamily="34" charset="0"/>
                <a:ea typeface="Calibri" panose="020F0502020204030204" pitchFamily="34" charset="0"/>
                <a:cs typeface="Calibri" panose="020F0502020204030204" pitchFamily="34" charset="0"/>
              </a:rPr>
              <a:t>Jerusalem   </a:t>
            </a:r>
            <a:r>
              <a:rPr lang="en-US" altLang="en-US" sz="2000" b="1" dirty="0">
                <a:solidFill>
                  <a:srgbClr val="800000"/>
                </a:solidFill>
                <a:latin typeface="Calibri" panose="020F0502020204030204" pitchFamily="34" charset="0"/>
                <a:ea typeface="Calibri" panose="020F0502020204030204" pitchFamily="34" charset="0"/>
                <a:cs typeface="Calibri" panose="020F0502020204030204" pitchFamily="34" charset="0"/>
              </a:rPr>
              <a:t>Acts 1-7   </a:t>
            </a:r>
            <a:r>
              <a:rPr lang="en-US" altLang="en-US" sz="2000" b="1" dirty="0">
                <a:latin typeface="Calibri" panose="020F0502020204030204" pitchFamily="34" charset="0"/>
                <a:ea typeface="Calibri" panose="020F0502020204030204" pitchFamily="34" charset="0"/>
                <a:cs typeface="Calibri" panose="020F0502020204030204" pitchFamily="34" charset="0"/>
              </a:rPr>
              <a:t>Judea &amp; Samaria  </a:t>
            </a:r>
            <a:r>
              <a:rPr lang="en-US" altLang="en-US" sz="2000" b="1" dirty="0">
                <a:solidFill>
                  <a:srgbClr val="800000"/>
                </a:solidFill>
                <a:latin typeface="Calibri" panose="020F0502020204030204" pitchFamily="34" charset="0"/>
                <a:ea typeface="Calibri" panose="020F0502020204030204" pitchFamily="34" charset="0"/>
                <a:cs typeface="Calibri" panose="020F0502020204030204" pitchFamily="34" charset="0"/>
              </a:rPr>
              <a:t>Acts 8-12     </a:t>
            </a:r>
            <a:r>
              <a:rPr lang="en-US" altLang="en-US" sz="2000" b="1" dirty="0">
                <a:latin typeface="Calibri" panose="020F0502020204030204" pitchFamily="34" charset="0"/>
                <a:ea typeface="Calibri" panose="020F0502020204030204" pitchFamily="34" charset="0"/>
                <a:cs typeface="Calibri" panose="020F0502020204030204" pitchFamily="34" charset="0"/>
              </a:rPr>
              <a:t>Earth  </a:t>
            </a:r>
            <a:r>
              <a:rPr lang="en-US" altLang="en-US" sz="2000" b="1" dirty="0">
                <a:solidFill>
                  <a:srgbClr val="800000"/>
                </a:solidFill>
                <a:latin typeface="Calibri" panose="020F0502020204030204" pitchFamily="34" charset="0"/>
                <a:ea typeface="Calibri" panose="020F0502020204030204" pitchFamily="34" charset="0"/>
                <a:cs typeface="Calibri" panose="020F0502020204030204" pitchFamily="34" charset="0"/>
              </a:rPr>
              <a:t>Acts 13-28</a:t>
            </a:r>
          </a:p>
          <a:p>
            <a:pPr marL="652463" lvl="1" indent="-309563">
              <a:buFont typeface="Wingdings" panose="05000000000000000000" pitchFamily="2" charset="2"/>
              <a:buChar char="ü"/>
            </a:pPr>
            <a:r>
              <a:rPr lang="en-US" altLang="en-US" sz="2000" b="1" dirty="0">
                <a:latin typeface="Calibri" panose="020F0502020204030204" pitchFamily="34" charset="0"/>
                <a:ea typeface="Calibri" panose="020F0502020204030204" pitchFamily="34" charset="0"/>
                <a:cs typeface="Calibri" panose="020F0502020204030204" pitchFamily="34" charset="0"/>
              </a:rPr>
              <a:t>Topically	  </a:t>
            </a:r>
            <a:r>
              <a:rPr lang="en-US" altLang="en-US" sz="2000" b="1" i="1" dirty="0">
                <a:solidFill>
                  <a:srgbClr val="002060"/>
                </a:solidFill>
                <a:latin typeface="Calibri" panose="020F0502020204030204" pitchFamily="34" charset="0"/>
                <a:ea typeface="Calibri" panose="020F0502020204030204" pitchFamily="34" charset="0"/>
                <a:cs typeface="Calibri" panose="020F0502020204030204" pitchFamily="34" charset="0"/>
              </a:rPr>
              <a:t>[Arranged by the book’s “apostolic emphasis”]</a:t>
            </a:r>
          </a:p>
        </p:txBody>
      </p:sp>
      <p:sp>
        <p:nvSpPr>
          <p:cNvPr id="6" name="TextBox 5">
            <a:extLst>
              <a:ext uri="{FF2B5EF4-FFF2-40B4-BE49-F238E27FC236}">
                <a16:creationId xmlns:a16="http://schemas.microsoft.com/office/drawing/2014/main" id="{7B48B949-70D8-9702-46D3-9A034B382C7C}"/>
              </a:ext>
            </a:extLst>
          </p:cNvPr>
          <p:cNvSpPr txBox="1"/>
          <p:nvPr/>
        </p:nvSpPr>
        <p:spPr>
          <a:xfrm>
            <a:off x="1714500" y="5961000"/>
            <a:ext cx="5921976" cy="400110"/>
          </a:xfrm>
          <a:prstGeom prst="rect">
            <a:avLst/>
          </a:prstGeom>
          <a:noFill/>
        </p:spPr>
        <p:txBody>
          <a:bodyPr wrap="square" rtlCol="0">
            <a:spAutoFit/>
          </a:bodyPr>
          <a:lstStyle/>
          <a:p>
            <a:pPr defTabSz="685800"/>
            <a:r>
              <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rPr>
              <a:t>Apostle Peter  </a:t>
            </a:r>
            <a:r>
              <a:rPr lang="en-US" sz="2000" b="1" dirty="0">
                <a:solidFill>
                  <a:srgbClr val="800000"/>
                </a:solidFill>
                <a:latin typeface="Calibri" panose="020F0502020204030204" pitchFamily="34" charset="0"/>
                <a:ea typeface="Calibri" panose="020F0502020204030204" pitchFamily="34" charset="0"/>
                <a:cs typeface="Calibri" panose="020F0502020204030204" pitchFamily="34" charset="0"/>
              </a:rPr>
              <a:t>Acts 1-12</a:t>
            </a:r>
            <a:r>
              <a:rPr lang="en-US" sz="2000" b="1" dirty="0">
                <a:solidFill>
                  <a:prstClr val="black"/>
                </a:solidFill>
                <a:latin typeface="Calibri" panose="020F0502020204030204" pitchFamily="34" charset="0"/>
                <a:ea typeface="Calibri" panose="020F0502020204030204" pitchFamily="34" charset="0"/>
                <a:cs typeface="Calibri" panose="020F0502020204030204" pitchFamily="34" charset="0"/>
              </a:rPr>
              <a:t>	    Apostle Paul  </a:t>
            </a:r>
            <a:r>
              <a:rPr lang="en-US" sz="2000" b="1" dirty="0">
                <a:solidFill>
                  <a:srgbClr val="800000"/>
                </a:solidFill>
                <a:latin typeface="Calibri" panose="020F0502020204030204" pitchFamily="34" charset="0"/>
                <a:ea typeface="Calibri" panose="020F0502020204030204" pitchFamily="34" charset="0"/>
                <a:cs typeface="Calibri" panose="020F0502020204030204" pitchFamily="34" charset="0"/>
              </a:rPr>
              <a:t>Acts 13-28</a:t>
            </a:r>
          </a:p>
        </p:txBody>
      </p:sp>
      <p:sp>
        <p:nvSpPr>
          <p:cNvPr id="2" name="Rectangle: Rounded Corners 1">
            <a:extLst>
              <a:ext uri="{FF2B5EF4-FFF2-40B4-BE49-F238E27FC236}">
                <a16:creationId xmlns:a16="http://schemas.microsoft.com/office/drawing/2014/main" id="{B669654C-719E-67F8-1694-8E4AF940B499}"/>
              </a:ext>
            </a:extLst>
          </p:cNvPr>
          <p:cNvSpPr/>
          <p:nvPr/>
        </p:nvSpPr>
        <p:spPr>
          <a:xfrm>
            <a:off x="6536727" y="5177481"/>
            <a:ext cx="2063578" cy="400110"/>
          </a:xfrm>
          <a:prstGeom prst="roundRect">
            <a:avLst/>
          </a:prstGeom>
          <a:noFill/>
          <a:effectLst>
            <a:glow rad="1397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2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B1239-1749-4ADD-4E65-CA51C1602514}"/>
              </a:ext>
            </a:extLst>
          </p:cNvPr>
          <p:cNvSpPr>
            <a:spLocks noGrp="1"/>
          </p:cNvSpPr>
          <p:nvPr>
            <p:ph type="title"/>
          </p:nvPr>
        </p:nvSpPr>
        <p:spPr/>
        <p:txBody>
          <a:bodyPr/>
          <a:lstStyle/>
          <a:p>
            <a:r>
              <a:rPr lang="en-US" dirty="0"/>
              <a:t>To Antioch from Jerusalem</a:t>
            </a:r>
          </a:p>
        </p:txBody>
      </p:sp>
      <p:sp>
        <p:nvSpPr>
          <p:cNvPr id="3" name="Content Placeholder 2">
            <a:extLst>
              <a:ext uri="{FF2B5EF4-FFF2-40B4-BE49-F238E27FC236}">
                <a16:creationId xmlns:a16="http://schemas.microsoft.com/office/drawing/2014/main" id="{3EE03571-1F84-1F66-A009-8BCFAEA35515}"/>
              </a:ext>
            </a:extLst>
          </p:cNvPr>
          <p:cNvSpPr>
            <a:spLocks noGrp="1" noRot="1" noMove="1" noResize="1" noEditPoints="1" noAdjustHandles="1" noChangeArrowheads="1" noChangeShapeType="1"/>
          </p:cNvSpPr>
          <p:nvPr>
            <p:ph idx="1"/>
          </p:nvPr>
        </p:nvSpPr>
        <p:spPr/>
        <p:txBody>
          <a:bodyPr>
            <a:normAutofit lnSpcReduction="10000"/>
          </a:bodyPr>
          <a:lstStyle/>
          <a:p>
            <a:r>
              <a:rPr lang="en-US" sz="3200" dirty="0"/>
              <a:t>They had taken relief to the brethren dwelling in Judea  (Acts 11:28-30)</a:t>
            </a:r>
          </a:p>
          <a:p>
            <a:r>
              <a:rPr lang="en-US" sz="3200" dirty="0"/>
              <a:t>Their mission complete, they return to Antioch  (Acts 12:25)</a:t>
            </a:r>
          </a:p>
          <a:p>
            <a:r>
              <a:rPr lang="en-US" sz="3200" dirty="0"/>
              <a:t>Mark was with them</a:t>
            </a:r>
          </a:p>
          <a:p>
            <a:pPr lvl="1"/>
            <a:r>
              <a:rPr lang="en-US" sz="3200" dirty="0"/>
              <a:t>He will later travel with them on first preaching journey</a:t>
            </a:r>
          </a:p>
          <a:p>
            <a:pPr lvl="1"/>
            <a:r>
              <a:rPr lang="en-US" sz="3200" dirty="0"/>
              <a:t>Later near the end of Paul’s life he will send for Mark  (2 Timothy 4:11)</a:t>
            </a:r>
          </a:p>
          <a:p>
            <a:endParaRPr lang="en-US" dirty="0"/>
          </a:p>
        </p:txBody>
      </p:sp>
    </p:spTree>
    <p:extLst>
      <p:ext uri="{BB962C8B-B14F-4D97-AF65-F5344CB8AC3E}">
        <p14:creationId xmlns:p14="http://schemas.microsoft.com/office/powerpoint/2010/main" val="24416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0A97B-7C43-7EDA-0D09-DDCBCBC41E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30830-5922-3607-53F4-7FB04FE4EEFE}"/>
              </a:ext>
            </a:extLst>
          </p:cNvPr>
          <p:cNvSpPr>
            <a:spLocks noGrp="1"/>
          </p:cNvSpPr>
          <p:nvPr>
            <p:ph type="title"/>
          </p:nvPr>
        </p:nvSpPr>
        <p:spPr/>
        <p:txBody>
          <a:bodyPr/>
          <a:lstStyle/>
          <a:p>
            <a:r>
              <a:rPr lang="en-US" dirty="0"/>
              <a:t>Prophets and Teachers at Antioch</a:t>
            </a:r>
          </a:p>
        </p:txBody>
      </p:sp>
      <p:sp>
        <p:nvSpPr>
          <p:cNvPr id="3" name="Content Placeholder 2">
            <a:extLst>
              <a:ext uri="{FF2B5EF4-FFF2-40B4-BE49-F238E27FC236}">
                <a16:creationId xmlns:a16="http://schemas.microsoft.com/office/drawing/2014/main" id="{598D8B6C-1A19-987A-6DFC-B35EBBD23B30}"/>
              </a:ext>
            </a:extLst>
          </p:cNvPr>
          <p:cNvSpPr>
            <a:spLocks noGrp="1"/>
          </p:cNvSpPr>
          <p:nvPr>
            <p:ph idx="1"/>
          </p:nvPr>
        </p:nvSpPr>
        <p:spPr/>
        <p:txBody>
          <a:bodyPr>
            <a:normAutofit/>
          </a:bodyPr>
          <a:lstStyle/>
          <a:p>
            <a:r>
              <a:rPr lang="en-US" sz="3200" dirty="0"/>
              <a:t>Barnabas</a:t>
            </a:r>
          </a:p>
          <a:p>
            <a:r>
              <a:rPr lang="en-US" sz="3200" dirty="0"/>
              <a:t>Simeon called Niger</a:t>
            </a:r>
          </a:p>
          <a:p>
            <a:r>
              <a:rPr lang="en-US" sz="3200" dirty="0"/>
              <a:t>Lucius of Cyrene</a:t>
            </a:r>
          </a:p>
          <a:p>
            <a:r>
              <a:rPr lang="en-US" sz="3200" dirty="0"/>
              <a:t>Manaen (brought up with Herod the tetrarch)</a:t>
            </a:r>
          </a:p>
          <a:p>
            <a:r>
              <a:rPr lang="en-US" sz="3200" dirty="0"/>
              <a:t>Saul</a:t>
            </a:r>
          </a:p>
        </p:txBody>
      </p:sp>
    </p:spTree>
    <p:extLst>
      <p:ext uri="{BB962C8B-B14F-4D97-AF65-F5344CB8AC3E}">
        <p14:creationId xmlns:p14="http://schemas.microsoft.com/office/powerpoint/2010/main" val="135044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55A3-3271-0255-39A6-04236184C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3979E-1B93-456F-F0FC-E0FACEE01274}"/>
              </a:ext>
            </a:extLst>
          </p:cNvPr>
          <p:cNvSpPr>
            <a:spLocks noGrp="1"/>
          </p:cNvSpPr>
          <p:nvPr>
            <p:ph type="title"/>
          </p:nvPr>
        </p:nvSpPr>
        <p:spPr/>
        <p:txBody>
          <a:bodyPr/>
          <a:lstStyle/>
          <a:p>
            <a:r>
              <a:rPr lang="en-US" dirty="0"/>
              <a:t>Separate Barnabas and Saul</a:t>
            </a:r>
          </a:p>
        </p:txBody>
      </p:sp>
      <p:sp>
        <p:nvSpPr>
          <p:cNvPr id="3" name="Content Placeholder 2">
            <a:extLst>
              <a:ext uri="{FF2B5EF4-FFF2-40B4-BE49-F238E27FC236}">
                <a16:creationId xmlns:a16="http://schemas.microsoft.com/office/drawing/2014/main" id="{19D96BF3-48C5-289B-8143-D627DFF3F0D3}"/>
              </a:ext>
            </a:extLst>
          </p:cNvPr>
          <p:cNvSpPr>
            <a:spLocks noGrp="1"/>
          </p:cNvSpPr>
          <p:nvPr>
            <p:ph idx="1"/>
          </p:nvPr>
        </p:nvSpPr>
        <p:spPr/>
        <p:txBody>
          <a:bodyPr>
            <a:normAutofit/>
          </a:bodyPr>
          <a:lstStyle/>
          <a:p>
            <a:r>
              <a:rPr lang="en-US" sz="3200" dirty="0"/>
              <a:t>Busy men…</a:t>
            </a:r>
          </a:p>
          <a:p>
            <a:r>
              <a:rPr lang="en-US" sz="3200" dirty="0"/>
              <a:t>The Holy Spirit had a special work for these teachers</a:t>
            </a:r>
          </a:p>
          <a:p>
            <a:r>
              <a:rPr lang="en-US" sz="3200" dirty="0"/>
              <a:t>To whom was the Holy Spirit speaking?</a:t>
            </a:r>
          </a:p>
          <a:p>
            <a:r>
              <a:rPr lang="en-US" sz="3200" dirty="0"/>
              <a:t>Who was to send them on this preaching trip?  (vs 3; see also vs 4)</a:t>
            </a:r>
          </a:p>
          <a:p>
            <a:r>
              <a:rPr lang="en-US" sz="3200" dirty="0"/>
              <a:t>To whom did they report upon their return? </a:t>
            </a:r>
            <a:br>
              <a:rPr lang="en-US" sz="3200" dirty="0"/>
            </a:br>
            <a:r>
              <a:rPr lang="en-US" sz="3200" dirty="0"/>
              <a:t> (Acts 14:26-28)</a:t>
            </a:r>
          </a:p>
          <a:p>
            <a:endParaRPr lang="en-US" dirty="0"/>
          </a:p>
        </p:txBody>
      </p:sp>
    </p:spTree>
    <p:extLst>
      <p:ext uri="{BB962C8B-B14F-4D97-AF65-F5344CB8AC3E}">
        <p14:creationId xmlns:p14="http://schemas.microsoft.com/office/powerpoint/2010/main" val="283260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7E315-A01E-E5D1-3D54-F4060F189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B32B4-9715-E351-A135-F1D9F4B888FA}"/>
              </a:ext>
            </a:extLst>
          </p:cNvPr>
          <p:cNvSpPr>
            <a:spLocks noGrp="1"/>
          </p:cNvSpPr>
          <p:nvPr>
            <p:ph type="title"/>
          </p:nvPr>
        </p:nvSpPr>
        <p:spPr/>
        <p:txBody>
          <a:bodyPr/>
          <a:lstStyle/>
          <a:p>
            <a:r>
              <a:rPr lang="en-US" dirty="0"/>
              <a:t>A missionary journey	</a:t>
            </a:r>
          </a:p>
        </p:txBody>
      </p:sp>
      <p:sp>
        <p:nvSpPr>
          <p:cNvPr id="3" name="Content Placeholder 2">
            <a:extLst>
              <a:ext uri="{FF2B5EF4-FFF2-40B4-BE49-F238E27FC236}">
                <a16:creationId xmlns:a16="http://schemas.microsoft.com/office/drawing/2014/main" id="{4E3A7EDF-4EBA-AFDC-2256-815A8F0AED73}"/>
              </a:ext>
            </a:extLst>
          </p:cNvPr>
          <p:cNvSpPr>
            <a:spLocks noGrp="1"/>
          </p:cNvSpPr>
          <p:nvPr>
            <p:ph idx="1"/>
          </p:nvPr>
        </p:nvSpPr>
        <p:spPr/>
        <p:txBody>
          <a:bodyPr/>
          <a:lstStyle/>
          <a:p>
            <a:r>
              <a:rPr lang="en-US" sz="3200" dirty="0"/>
              <a:t>Understand how we often use the term</a:t>
            </a:r>
          </a:p>
          <a:p>
            <a:r>
              <a:rPr lang="en-US" sz="3200" dirty="0"/>
              <a:t>How do others use this term?</a:t>
            </a:r>
          </a:p>
          <a:p>
            <a:r>
              <a:rPr lang="en-US" sz="3200" dirty="0"/>
              <a:t>Do we or others go on a missionary journey to establish a mission?</a:t>
            </a:r>
          </a:p>
          <a:p>
            <a:r>
              <a:rPr lang="en-US" sz="3200" dirty="0"/>
              <a:t>In this case, how are the preachers (missionaries) supported?</a:t>
            </a:r>
          </a:p>
          <a:p>
            <a:r>
              <a:rPr lang="en-US" sz="3200" dirty="0"/>
              <a:t>How do we support our 25+ preachers?</a:t>
            </a:r>
          </a:p>
          <a:p>
            <a:pPr marL="0" indent="0">
              <a:buNone/>
            </a:pPr>
            <a:endParaRPr lang="en-US" dirty="0"/>
          </a:p>
        </p:txBody>
      </p:sp>
    </p:spTree>
    <p:extLst>
      <p:ext uri="{BB962C8B-B14F-4D97-AF65-F5344CB8AC3E}">
        <p14:creationId xmlns:p14="http://schemas.microsoft.com/office/powerpoint/2010/main" val="241372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3B318-0EF2-58FE-4EFF-8B2D97655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7D3C91-E2EE-4558-4EC3-05ED7731212F}"/>
              </a:ext>
            </a:extLst>
          </p:cNvPr>
          <p:cNvSpPr>
            <a:spLocks noGrp="1"/>
          </p:cNvSpPr>
          <p:nvPr>
            <p:ph type="title"/>
          </p:nvPr>
        </p:nvSpPr>
        <p:spPr/>
        <p:txBody>
          <a:bodyPr/>
          <a:lstStyle/>
          <a:p>
            <a:r>
              <a:rPr lang="en-US" dirty="0"/>
              <a:t>Antioch to Seleucia to Cyprus</a:t>
            </a:r>
          </a:p>
        </p:txBody>
      </p:sp>
      <p:pic>
        <p:nvPicPr>
          <p:cNvPr id="5" name="Content Placeholder 4">
            <a:extLst>
              <a:ext uri="{FF2B5EF4-FFF2-40B4-BE49-F238E27FC236}">
                <a16:creationId xmlns:a16="http://schemas.microsoft.com/office/drawing/2014/main" id="{EC6A31BF-8A51-B7A1-19BB-B30DA9CC0EFB}"/>
              </a:ext>
            </a:extLst>
          </p:cNvPr>
          <p:cNvPicPr>
            <a:picLocks noGrp="1" noChangeAspect="1"/>
          </p:cNvPicPr>
          <p:nvPr>
            <p:ph idx="1"/>
          </p:nvPr>
        </p:nvPicPr>
        <p:blipFill>
          <a:blip r:embed="rId3"/>
          <a:stretch>
            <a:fillRect/>
          </a:stretch>
        </p:blipFill>
        <p:spPr>
          <a:xfrm>
            <a:off x="-67207" y="1925472"/>
            <a:ext cx="9189255" cy="4846031"/>
          </a:xfrm>
          <a:prstGeom prst="rect">
            <a:avLst/>
          </a:prstGeom>
        </p:spPr>
      </p:pic>
    </p:spTree>
    <p:extLst>
      <p:ext uri="{BB962C8B-B14F-4D97-AF65-F5344CB8AC3E}">
        <p14:creationId xmlns:p14="http://schemas.microsoft.com/office/powerpoint/2010/main" val="36944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40D1-103C-B3AB-7480-6D58A7B456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69C84-6BE5-74D0-5B09-C872433B0A79}"/>
              </a:ext>
            </a:extLst>
          </p:cNvPr>
          <p:cNvSpPr>
            <a:spLocks noGrp="1"/>
          </p:cNvSpPr>
          <p:nvPr>
            <p:ph type="title"/>
          </p:nvPr>
        </p:nvSpPr>
        <p:spPr/>
        <p:txBody>
          <a:bodyPr/>
          <a:lstStyle/>
          <a:p>
            <a:r>
              <a:rPr lang="en-US" dirty="0"/>
              <a:t>Across Cyprus</a:t>
            </a:r>
          </a:p>
        </p:txBody>
      </p:sp>
      <p:pic>
        <p:nvPicPr>
          <p:cNvPr id="5" name="Content Placeholder 4">
            <a:extLst>
              <a:ext uri="{FF2B5EF4-FFF2-40B4-BE49-F238E27FC236}">
                <a16:creationId xmlns:a16="http://schemas.microsoft.com/office/drawing/2014/main" id="{E5081481-1C63-72C7-EA0E-A86453B2DF99}"/>
              </a:ext>
            </a:extLst>
          </p:cNvPr>
          <p:cNvPicPr>
            <a:picLocks noGrp="1" noChangeAspect="1"/>
          </p:cNvPicPr>
          <p:nvPr>
            <p:ph idx="1"/>
          </p:nvPr>
        </p:nvPicPr>
        <p:blipFill>
          <a:blip r:embed="rId3"/>
          <a:stretch>
            <a:fillRect/>
          </a:stretch>
        </p:blipFill>
        <p:spPr>
          <a:xfrm>
            <a:off x="13895" y="3271095"/>
            <a:ext cx="9130105" cy="4306989"/>
          </a:xfrm>
          <a:prstGeom prst="rect">
            <a:avLst/>
          </a:prstGeom>
        </p:spPr>
      </p:pic>
      <p:sp>
        <p:nvSpPr>
          <p:cNvPr id="6" name="TextBox 5">
            <a:extLst>
              <a:ext uri="{FF2B5EF4-FFF2-40B4-BE49-F238E27FC236}">
                <a16:creationId xmlns:a16="http://schemas.microsoft.com/office/drawing/2014/main" id="{3B43EC61-016F-2D49-1D9A-D9FF4710E7C2}"/>
              </a:ext>
            </a:extLst>
          </p:cNvPr>
          <p:cNvSpPr txBox="1"/>
          <p:nvPr/>
        </p:nvSpPr>
        <p:spPr>
          <a:xfrm>
            <a:off x="13896" y="1791721"/>
            <a:ext cx="9116210" cy="1477328"/>
          </a:xfrm>
          <a:prstGeom prst="rect">
            <a:avLst/>
          </a:prstGeom>
          <a:noFill/>
        </p:spPr>
        <p:txBody>
          <a:bodyPr wrap="square" rtlCol="0">
            <a:spAutoFit/>
          </a:bodyPr>
          <a:lstStyle/>
          <a:p>
            <a:r>
              <a:rPr lang="en-US" sz="3000" dirty="0"/>
              <a:t>In Salamis they preached in the synagogue of the Jews</a:t>
            </a:r>
          </a:p>
          <a:p>
            <a:r>
              <a:rPr lang="en-US" sz="3000" dirty="0"/>
              <a:t>	A common practice of Paul</a:t>
            </a:r>
          </a:p>
          <a:p>
            <a:r>
              <a:rPr lang="en-US" sz="3000" dirty="0"/>
              <a:t>Gospel had already come to Cyprus  (Acts 11:19)</a:t>
            </a:r>
          </a:p>
        </p:txBody>
      </p:sp>
    </p:spTree>
    <p:extLst>
      <p:ext uri="{BB962C8B-B14F-4D97-AF65-F5344CB8AC3E}">
        <p14:creationId xmlns:p14="http://schemas.microsoft.com/office/powerpoint/2010/main" val="156752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4060D-CC82-43A4-1FB0-9BFB5E030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FE50E-69BD-6126-8B5F-86189004FC2A}"/>
              </a:ext>
            </a:extLst>
          </p:cNvPr>
          <p:cNvSpPr>
            <a:spLocks noGrp="1"/>
          </p:cNvSpPr>
          <p:nvPr>
            <p:ph type="title"/>
          </p:nvPr>
        </p:nvSpPr>
        <p:spPr/>
        <p:txBody>
          <a:bodyPr/>
          <a:lstStyle/>
          <a:p>
            <a:r>
              <a:rPr lang="en-US" dirty="0"/>
              <a:t>Bar-Jesus and Sergius Paulus</a:t>
            </a:r>
          </a:p>
        </p:txBody>
      </p:sp>
      <p:sp>
        <p:nvSpPr>
          <p:cNvPr id="3" name="Content Placeholder 2">
            <a:extLst>
              <a:ext uri="{FF2B5EF4-FFF2-40B4-BE49-F238E27FC236}">
                <a16:creationId xmlns:a16="http://schemas.microsoft.com/office/drawing/2014/main" id="{0677F824-C014-6DE2-30D6-EFAB54552E67}"/>
              </a:ext>
            </a:extLst>
          </p:cNvPr>
          <p:cNvSpPr>
            <a:spLocks noGrp="1"/>
          </p:cNvSpPr>
          <p:nvPr>
            <p:ph idx="1"/>
          </p:nvPr>
        </p:nvSpPr>
        <p:spPr>
          <a:xfrm>
            <a:off x="628649" y="1825624"/>
            <a:ext cx="8132291" cy="4896451"/>
          </a:xfrm>
        </p:spPr>
        <p:txBody>
          <a:bodyPr>
            <a:normAutofit lnSpcReduction="10000"/>
          </a:bodyPr>
          <a:lstStyle/>
          <a:p>
            <a:r>
              <a:rPr lang="en-US" sz="3200" dirty="0"/>
              <a:t>John Mark is a helper to Barnabas and Saul</a:t>
            </a:r>
          </a:p>
          <a:p>
            <a:r>
              <a:rPr lang="en-US" sz="3200" dirty="0"/>
              <a:t>Bar-Jesus, a Jew, a sorcerer, a false prophet</a:t>
            </a:r>
          </a:p>
          <a:p>
            <a:r>
              <a:rPr lang="en-US" sz="3200" dirty="0"/>
              <a:t>Sorcery is listed as a “work of the flesh”</a:t>
            </a:r>
            <a:br>
              <a:rPr lang="en-US" sz="3200" dirty="0"/>
            </a:br>
            <a:r>
              <a:rPr lang="en-US" sz="3200" dirty="0"/>
              <a:t>(Galatians 5:19-21) and condemned in the OT</a:t>
            </a:r>
          </a:p>
          <a:p>
            <a:r>
              <a:rPr lang="en-US" sz="3200" dirty="0"/>
              <a:t>Sergius Paulus, an intelligent man</a:t>
            </a:r>
          </a:p>
          <a:p>
            <a:pPr lvl="1"/>
            <a:r>
              <a:rPr lang="en-US" sz="3200" dirty="0"/>
              <a:t>Why would he have Bar-Jesus in his company?</a:t>
            </a:r>
          </a:p>
          <a:p>
            <a:pPr lvl="1"/>
            <a:r>
              <a:rPr lang="en-US" sz="3200" dirty="0"/>
              <a:t>Why would he want to hear from Barnabas and Saul?</a:t>
            </a:r>
          </a:p>
          <a:p>
            <a:endParaRPr lang="en-US" dirty="0"/>
          </a:p>
        </p:txBody>
      </p:sp>
    </p:spTree>
    <p:extLst>
      <p:ext uri="{BB962C8B-B14F-4D97-AF65-F5344CB8AC3E}">
        <p14:creationId xmlns:p14="http://schemas.microsoft.com/office/powerpoint/2010/main" val="196009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276</TotalTime>
  <Words>3326</Words>
  <Application>Microsoft Office PowerPoint</Application>
  <PresentationFormat>On-screen Show (4:3)</PresentationFormat>
  <Paragraphs>189</Paragraphs>
  <Slides>14</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Aptos</vt:lpstr>
      <vt:lpstr>Aptos Display</vt:lpstr>
      <vt:lpstr>Arial</vt:lpstr>
      <vt:lpstr>Bookman Old Style</vt:lpstr>
      <vt:lpstr>Calibri</vt:lpstr>
      <vt:lpstr>Wingdings</vt:lpstr>
      <vt:lpstr>Office Theme</vt:lpstr>
      <vt:lpstr>1_Office Theme</vt:lpstr>
      <vt:lpstr>2_Office Theme</vt:lpstr>
      <vt:lpstr>Acts, part 1</vt:lpstr>
      <vt:lpstr>PowerPoint Presentation</vt:lpstr>
      <vt:lpstr>To Antioch from Jerusalem</vt:lpstr>
      <vt:lpstr>Prophets and Teachers at Antioch</vt:lpstr>
      <vt:lpstr>Separate Barnabas and Saul</vt:lpstr>
      <vt:lpstr>A missionary journey </vt:lpstr>
      <vt:lpstr>Antioch to Seleucia to Cyprus</vt:lpstr>
      <vt:lpstr>Across Cyprus</vt:lpstr>
      <vt:lpstr>Bar-Jesus and Sergius Paulus</vt:lpstr>
      <vt:lpstr>Elymas made blind</vt:lpstr>
      <vt:lpstr>Saul called Paul</vt:lpstr>
      <vt:lpstr>The proconsul believed</vt:lpstr>
      <vt:lpstr>Gospel Spreads</vt:lpstr>
      <vt:lpstr>Slide 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Wayne Holt</dc:creator>
  <cp:lastModifiedBy>Wayne Holt</cp:lastModifiedBy>
  <cp:revision>1</cp:revision>
  <cp:lastPrinted>2025-10-14T23:27:20Z</cp:lastPrinted>
  <dcterms:created xsi:type="dcterms:W3CDTF">2025-09-01T22:32:18Z</dcterms:created>
  <dcterms:modified xsi:type="dcterms:W3CDTF">2025-10-14T23:29:05Z</dcterms:modified>
</cp:coreProperties>
</file>